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40"/>
  </p:notesMasterIdLst>
  <p:sldIdLst>
    <p:sldId id="257" r:id="rId2"/>
    <p:sldId id="281" r:id="rId3"/>
    <p:sldId id="258" r:id="rId4"/>
    <p:sldId id="259" r:id="rId5"/>
    <p:sldId id="270" r:id="rId6"/>
    <p:sldId id="260" r:id="rId7"/>
    <p:sldId id="292" r:id="rId8"/>
    <p:sldId id="261" r:id="rId9"/>
    <p:sldId id="295" r:id="rId10"/>
    <p:sldId id="263" r:id="rId11"/>
    <p:sldId id="279" r:id="rId12"/>
    <p:sldId id="286" r:id="rId13"/>
    <p:sldId id="262" r:id="rId14"/>
    <p:sldId id="280" r:id="rId15"/>
    <p:sldId id="288" r:id="rId16"/>
    <p:sldId id="287" r:id="rId17"/>
    <p:sldId id="283" r:id="rId18"/>
    <p:sldId id="282" r:id="rId19"/>
    <p:sldId id="284" r:id="rId20"/>
    <p:sldId id="290" r:id="rId21"/>
    <p:sldId id="291" r:id="rId22"/>
    <p:sldId id="293" r:id="rId23"/>
    <p:sldId id="278" r:id="rId24"/>
    <p:sldId id="269" r:id="rId25"/>
    <p:sldId id="274" r:id="rId26"/>
    <p:sldId id="273" r:id="rId27"/>
    <p:sldId id="294" r:id="rId28"/>
    <p:sldId id="299" r:id="rId29"/>
    <p:sldId id="300" r:id="rId30"/>
    <p:sldId id="301" r:id="rId31"/>
    <p:sldId id="302" r:id="rId32"/>
    <p:sldId id="297" r:id="rId33"/>
    <p:sldId id="298" r:id="rId34"/>
    <p:sldId id="265" r:id="rId35"/>
    <p:sldId id="276" r:id="rId36"/>
    <p:sldId id="275" r:id="rId37"/>
    <p:sldId id="289" r:id="rId38"/>
    <p:sldId id="3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6A339DC0-6AA5-483D-8B47-16DD27B085CE}">
          <p14:sldIdLst>
            <p14:sldId id="257"/>
            <p14:sldId id="281"/>
          </p14:sldIdLst>
        </p14:section>
        <p14:section name="Intel Workload Consolidation Strategy" id="{D1DC3125-9439-4863-84FF-889DCB311103}">
          <p14:sldIdLst>
            <p14:sldId id="258"/>
            <p14:sldId id="259"/>
            <p14:sldId id="270"/>
            <p14:sldId id="260"/>
            <p14:sldId id="292"/>
            <p14:sldId id="261"/>
            <p14:sldId id="295"/>
            <p14:sldId id="263"/>
          </p14:sldIdLst>
        </p14:section>
        <p14:section name="Intel Virtualization Technology" id="{F30EF46B-B2EC-45AE-B26E-DBC9F500AB86}">
          <p14:sldIdLst>
            <p14:sldId id="279"/>
            <p14:sldId id="286"/>
            <p14:sldId id="262"/>
            <p14:sldId id="280"/>
            <p14:sldId id="288"/>
            <p14:sldId id="287"/>
            <p14:sldId id="283"/>
            <p14:sldId id="282"/>
            <p14:sldId id="284"/>
          </p14:sldIdLst>
        </p14:section>
        <p14:section name="Real-Time Compute Overview" id="{2E7DECCD-1C4C-4C81-B1E4-D86544E34FA4}">
          <p14:sldIdLst>
            <p14:sldId id="290"/>
            <p14:sldId id="291"/>
            <p14:sldId id="293"/>
            <p14:sldId id="278"/>
            <p14:sldId id="269"/>
            <p14:sldId id="274"/>
            <p14:sldId id="273"/>
            <p14:sldId id="294"/>
          </p14:sldIdLst>
        </p14:section>
        <p14:section name="Real-time Strategies" id="{3765ED9A-F877-4837-A59A-6328F37ABB00}">
          <p14:sldIdLst>
            <p14:sldId id="299"/>
            <p14:sldId id="300"/>
            <p14:sldId id="301"/>
            <p14:sldId id="302"/>
            <p14:sldId id="297"/>
            <p14:sldId id="298"/>
            <p14:sldId id="265"/>
          </p14:sldIdLst>
        </p14:section>
        <p14:section name="Hands-On Excercises" id="{EB0A3637-C5B3-4316-9A4E-B83671F106AB}">
          <p14:sldIdLst>
            <p14:sldId id="276"/>
            <p14:sldId id="275"/>
            <p14:sldId id="289"/>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7358" autoAdjust="0"/>
  </p:normalViewPr>
  <p:slideViewPr>
    <p:cSldViewPr snapToGrid="0">
      <p:cViewPr varScale="1">
        <p:scale>
          <a:sx n="66" d="100"/>
          <a:sy n="66" d="100"/>
        </p:scale>
        <p:origin x="1181" y="43"/>
      </p:cViewPr>
      <p:guideLst/>
    </p:cSldViewPr>
  </p:slideViewPr>
  <p:outlineViewPr>
    <p:cViewPr>
      <p:scale>
        <a:sx n="33" d="100"/>
        <a:sy n="33" d="100"/>
      </p:scale>
      <p:origin x="0" y="-721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61B02-1A39-452F-9389-2CBD3E8AD80E}" type="datetimeFigureOut">
              <a:rPr lang="en-US" smtClean="0"/>
              <a:t>9/6/2018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64628-00E5-4E16-9D74-10AD2BDE40F9}" type="slidenum">
              <a:rPr lang="en-US" smtClean="0"/>
              <a:t>‹#›</a:t>
            </a:fld>
            <a:endParaRPr lang="en-US"/>
          </a:p>
        </p:txBody>
      </p:sp>
    </p:spTree>
    <p:extLst>
      <p:ext uri="{BB962C8B-B14F-4D97-AF65-F5344CB8AC3E}">
        <p14:creationId xmlns:p14="http://schemas.microsoft.com/office/powerpoint/2010/main" val="147881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intel.com/content/www/us/en/architecture-and-technology/intel-quick-assist-technology-overview.html" TargetMode="External"/><Relationship Id="rId3" Type="http://schemas.openxmlformats.org/officeDocument/2006/relationships/hyperlink" Target="https://software.intel.com/en-us/articles/best-practices-for-paravirtualization-enhancements-from-intel-virtualization-technology-ept-and-vt-d" TargetMode="External"/><Relationship Id="rId7" Type="http://schemas.openxmlformats.org/officeDocument/2006/relationships/hyperlink" Target="http://ark.intel.com/products/65732/Intel-Xeon-Processor-E3-1230V2-8M-Cache-3_30-GHz"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01.org/blogs/skjain/2014/intel%C2%AE-graphics-virtualization-update" TargetMode="External"/><Relationship Id="rId5" Type="http://schemas.openxmlformats.org/officeDocument/2006/relationships/hyperlink" Target="https://www.intel.com/content/www/us/en/io/data-direct-i-o-technology.html" TargetMode="External"/><Relationship Id="rId4" Type="http://schemas.openxmlformats.org/officeDocument/2006/relationships/hyperlink" Target="https://www.intel.com/content/dam/doc/application-note/pci-sig-sr-iov-primer-sr-iov-technology-paper.pdf" TargetMode="External"/><Relationship Id="rId9" Type="http://schemas.openxmlformats.org/officeDocument/2006/relationships/hyperlink" Target="https://www.intel.com/content/www/us/en/communications/data-plane-development-kit.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iiconsortium.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1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afaribooksonline.com/library/view/linux-for-embedded/9780128112786/xhtml/chp017.xhtml#f002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a:t>
            </a:fld>
            <a:endParaRPr lang="en-US"/>
          </a:p>
        </p:txBody>
      </p:sp>
    </p:spTree>
    <p:extLst>
      <p:ext uri="{BB962C8B-B14F-4D97-AF65-F5344CB8AC3E}">
        <p14:creationId xmlns:p14="http://schemas.microsoft.com/office/powerpoint/2010/main" val="14860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KVM</a:t>
            </a:r>
            <a:r>
              <a:rPr lang="en-US" baseline="0" dirty="0" smtClean="0"/>
              <a:t> and </a:t>
            </a:r>
            <a:r>
              <a:rPr lang="en-US" baseline="0" dirty="0" err="1" smtClean="0"/>
              <a:t>HyperV</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0012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Virtualization abstracts hardware that allows multiple workloads to share a common set of resources. On shared virtualized hardware, a variety of workloads can co-locate while maintaining full isolation from each other, freely migrate across infrastructures, and scale as needed.</a:t>
            </a:r>
          </a:p>
          <a:p>
            <a:r>
              <a:rPr lang="en-US" sz="1200" b="0" i="0" kern="1200" dirty="0" smtClean="0">
                <a:solidFill>
                  <a:schemeClr val="tx1"/>
                </a:solidFill>
                <a:effectLst/>
                <a:latin typeface="+mn-lt"/>
                <a:ea typeface="+mn-ea"/>
                <a:cs typeface="+mn-cs"/>
              </a:rPr>
              <a:t>Businesses tend to gain significant capital and operational efficiencies through virtualization because it leads to improved server utilization and consolidation, dynamic resource allocation and management, workload isolation, security, and automation. Virtualization makes on-demand self-provisioning of services and software-defined orchestration of resources possible, scaling anywhere in a hybrid cloud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or off-premise per specific business needs.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Intel® Virtualization Technology (Intel® VT) represents a growing portfolio of technologies and features that make virtualization practical by eliminating performance overheads and improving security. Intel® Virtualization Technology (Intel® VT) provides hardware assist to the virtualization software, reducing its size, cost, and complexity. Special attention is also given to reduce the virtualization overheads occurring in cache, I/O, and memory. Over the last decade or so, a significant number of hypervisor vendors, solution developers, and users have been enabled with Intel® Virtualization Technology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 VT), which is now serving a broad range of customers in the consumer, enterprise, cloud, communication, technical computing, and many more sectors.</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11</a:t>
            </a:fld>
            <a:endParaRPr lang="en-US"/>
          </a:p>
        </p:txBody>
      </p:sp>
    </p:spTree>
    <p:extLst>
      <p:ext uri="{BB962C8B-B14F-4D97-AF65-F5344CB8AC3E}">
        <p14:creationId xmlns:p14="http://schemas.microsoft.com/office/powerpoint/2010/main" val="337045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this</a:t>
            </a:r>
            <a:r>
              <a:rPr lang="en-US" baseline="0" dirty="0" smtClean="0"/>
              <a:t> slide with the next slide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12</a:t>
            </a:fld>
            <a:endParaRPr lang="en-US"/>
          </a:p>
        </p:txBody>
      </p:sp>
    </p:spTree>
    <p:extLst>
      <p:ext uri="{BB962C8B-B14F-4D97-AF65-F5344CB8AC3E}">
        <p14:creationId xmlns:p14="http://schemas.microsoft.com/office/powerpoint/2010/main" val="141194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kern="1200" dirty="0" smtClean="0">
                <a:solidFill>
                  <a:schemeClr val="tx1"/>
                </a:solidFill>
                <a:effectLst/>
                <a:latin typeface="+mn-lt"/>
                <a:ea typeface="+mn-ea"/>
                <a:cs typeface="+mn-cs"/>
              </a:rPr>
              <a:t>New Speaker Notes</a:t>
            </a:r>
          </a:p>
          <a:p>
            <a:r>
              <a:rPr lang="en-US" sz="2400" b="1" kern="1200" dirty="0" smtClean="0">
                <a:solidFill>
                  <a:schemeClr val="tx1"/>
                </a:solidFill>
                <a:effectLst/>
                <a:latin typeface="+mn-lt"/>
                <a:ea typeface="+mn-ea"/>
                <a:cs typeface="+mn-cs"/>
              </a:rPr>
              <a:t>Simple Sophisticated Technologies</a:t>
            </a:r>
          </a:p>
          <a:p>
            <a:r>
              <a:rPr lang="en-US" sz="1200" kern="1200" dirty="0" smtClean="0">
                <a:solidFill>
                  <a:schemeClr val="tx1"/>
                </a:solidFill>
                <a:effectLst/>
                <a:latin typeface="+mn-lt"/>
                <a:ea typeface="+mn-ea"/>
                <a:cs typeface="+mn-cs"/>
              </a:rPr>
              <a:t>Intel</a:t>
            </a:r>
            <a:r>
              <a:rPr lang="en-US" sz="1200" kern="1200" baseline="0" dirty="0" smtClean="0">
                <a:solidFill>
                  <a:schemeClr val="tx1"/>
                </a:solidFill>
                <a:effectLst/>
                <a:latin typeface="+mn-lt"/>
                <a:ea typeface="+mn-ea"/>
                <a:cs typeface="+mn-cs"/>
              </a:rPr>
              <a:t> Virtualization Technology is collection of hardware assisted technologies that complements virtualization software and support virtualization solutions.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technologies</a:t>
            </a:r>
            <a:r>
              <a:rPr lang="en-US" sz="1200" kern="1200" baseline="0" dirty="0" smtClean="0">
                <a:solidFill>
                  <a:schemeClr val="tx1"/>
                </a:solidFill>
                <a:effectLst/>
                <a:latin typeface="+mn-lt"/>
                <a:ea typeface="+mn-ea"/>
                <a:cs typeface="+mn-cs"/>
              </a:rPr>
              <a:t> include: Intel VT-x that consists of Processor and Memory virtualization. This side is focus of powerful CPU use and dynamic memory. Intel VT-d has I/O virtualization that organizes and improves communications and paths. Intel VT-c focuses on networks and offered virtualization of network devices. We also have a feature that is its own category. Intel Graphics Virtualization Technology focuses on virtualizing media-rich workloads and i</a:t>
            </a:r>
            <a:r>
              <a:rPr lang="en-US" sz="1200" kern="1200" dirty="0" smtClean="0">
                <a:solidFill>
                  <a:schemeClr val="tx1"/>
                </a:solidFill>
                <a:effectLst/>
                <a:latin typeface="Intel Clear"/>
                <a:ea typeface="+mn-ea"/>
                <a:cs typeface="+mn-cs"/>
              </a:rPr>
              <a:t>t enables usages such as workstation remoting, desktop-as-a-service (</a:t>
            </a:r>
            <a:r>
              <a:rPr lang="en-US" sz="1200" kern="1200" dirty="0" err="1" smtClean="0">
                <a:solidFill>
                  <a:schemeClr val="tx1"/>
                </a:solidFill>
                <a:effectLst/>
                <a:latin typeface="Intel Clear"/>
                <a:ea typeface="+mn-ea"/>
                <a:cs typeface="+mn-cs"/>
              </a:rPr>
              <a:t>DaaS</a:t>
            </a:r>
            <a:r>
              <a:rPr lang="en-US" sz="1200" kern="1200" dirty="0" smtClean="0">
                <a:solidFill>
                  <a:schemeClr val="tx1"/>
                </a:solidFill>
                <a:effectLst/>
                <a:latin typeface="Intel Clear"/>
                <a:ea typeface="+mn-ea"/>
                <a:cs typeface="+mn-cs"/>
              </a:rPr>
              <a:t>), media streaming, and online gaming.</a:t>
            </a:r>
            <a:endParaRPr lang="en-US" sz="1200" b="1"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Top of the Class Hardware</a:t>
            </a:r>
          </a:p>
          <a:p>
            <a:r>
              <a:rPr lang="en-US" sz="1200" b="0" kern="1200" baseline="0" dirty="0" smtClean="0">
                <a:solidFill>
                  <a:schemeClr val="tx1"/>
                </a:solidFill>
                <a:effectLst/>
                <a:latin typeface="+mn-lt"/>
                <a:ea typeface="+mn-ea"/>
                <a:cs typeface="+mn-cs"/>
              </a:rPr>
              <a:t>Intel has built these technologies in a wide range of hardware that support virtualization solutions. The processor range from high performance Xeons Workstation to low power Atom Entry platforms. A processor that will fit any need. Also select Intel Ethernet Network Adapter offer Intel VT-c for network needs. </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Virtualization Benefits</a:t>
            </a:r>
          </a:p>
          <a:p>
            <a:r>
              <a:rPr lang="en-US" sz="1200" b="0" kern="1200" baseline="0" dirty="0" smtClean="0">
                <a:solidFill>
                  <a:schemeClr val="tx1"/>
                </a:solidFill>
                <a:effectLst/>
                <a:latin typeface="+mn-lt"/>
                <a:ea typeface="+mn-ea"/>
                <a:cs typeface="+mn-cs"/>
              </a:rPr>
              <a:t>Lastly, is the high level overview of </a:t>
            </a:r>
            <a:r>
              <a:rPr lang="en-US" sz="1200" b="1" kern="1200" baseline="0" dirty="0" smtClean="0">
                <a:solidFill>
                  <a:schemeClr val="tx1"/>
                </a:solidFill>
                <a:effectLst/>
                <a:latin typeface="+mn-lt"/>
                <a:ea typeface="+mn-ea"/>
                <a:cs typeface="+mn-cs"/>
              </a:rPr>
              <a:t>Benefits</a:t>
            </a:r>
            <a:r>
              <a:rPr lang="en-US" sz="1200" b="0" kern="1200" baseline="0" dirty="0" smtClean="0">
                <a:solidFill>
                  <a:schemeClr val="tx1"/>
                </a:solidFill>
                <a:effectLst/>
                <a:latin typeface="+mn-lt"/>
                <a:ea typeface="+mn-ea"/>
                <a:cs typeface="+mn-cs"/>
              </a:rPr>
              <a:t> by using Intel VT for virtualized solutions. By having Intel VT as the foundation, virtualization solutions are optimized and enhances in a number of ways. Lower Bill of materials and decreased system footprint because hardware resources are virtualized and requires less of them. The solutions gain higher security and reliability through workload isolation, The list goes on. .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Solution Benefits </a:t>
            </a:r>
          </a:p>
          <a:p>
            <a:r>
              <a:rPr lang="en-US" sz="1200" b="0" kern="1200" dirty="0" smtClean="0">
                <a:solidFill>
                  <a:schemeClr val="tx1"/>
                </a:solidFill>
                <a:effectLst/>
                <a:latin typeface="+mn-lt"/>
                <a:ea typeface="+mn-ea"/>
                <a:cs typeface="+mn-cs"/>
              </a:rPr>
              <a:t>Intel</a:t>
            </a:r>
            <a:r>
              <a:rPr lang="en-US" sz="1200" b="0" kern="1200" baseline="0" dirty="0" smtClean="0">
                <a:solidFill>
                  <a:schemeClr val="tx1"/>
                </a:solidFill>
                <a:effectLst/>
                <a:latin typeface="+mn-lt"/>
                <a:ea typeface="+mn-ea"/>
                <a:cs typeface="+mn-cs"/>
              </a:rPr>
              <a:t> Virtualization Technology is designed to enable high performance hypervisor without the need for para-virtualization changes. </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Higher Privilege Ring for the Hypervisor: Allows OS to run on reprioritized ring . Eliminates potential conflicts, simplify hypervisor complexity and improve compatibility with unmodified OS </a:t>
            </a:r>
          </a:p>
          <a:p>
            <a:r>
              <a:rPr lang="en-US" sz="1200" b="0" kern="1200" baseline="0" dirty="0" smtClean="0">
                <a:solidFill>
                  <a:schemeClr val="tx1"/>
                </a:solidFill>
                <a:effectLst/>
                <a:latin typeface="+mn-lt"/>
                <a:ea typeface="+mn-ea"/>
                <a:cs typeface="+mn-cs"/>
              </a:rPr>
              <a:t>Hardware Based Transitions: Handoffs between hypervisor and guest OS are supported on hardware,  reduces the need for complex software transitions</a:t>
            </a:r>
          </a:p>
          <a:p>
            <a:r>
              <a:rPr lang="en-US" sz="1200" b="0" kern="1200" baseline="0" dirty="0" smtClean="0">
                <a:solidFill>
                  <a:schemeClr val="tx1"/>
                </a:solidFill>
                <a:effectLst/>
                <a:latin typeface="+mn-lt"/>
                <a:ea typeface="+mn-ea"/>
                <a:cs typeface="+mn-cs"/>
              </a:rPr>
              <a:t>Hardware based Memory Protection: accelerate transition and ensure reliability of retraining processor state details. </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Old</a:t>
            </a:r>
            <a:r>
              <a:rPr lang="en-US" sz="1200" b="1" kern="1200" baseline="0" dirty="0" smtClean="0">
                <a:solidFill>
                  <a:schemeClr val="tx1"/>
                </a:solidFill>
                <a:effectLst/>
                <a:latin typeface="+mn-lt"/>
                <a:ea typeface="+mn-ea"/>
                <a:cs typeface="+mn-cs"/>
              </a:rPr>
              <a:t> Speaker Notes </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virtualization is seen as a software technology, Intel has hardware features that complements the performance and security of virtualization software. Intel Virtualization Technology consists of sophisticated hardware assists and technologies that run alongside Virtualization software. It takes various tasks that would be done in software and performs it in the hardware.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includes the </a:t>
            </a:r>
            <a:r>
              <a:rPr lang="en-US" sz="1200" b="1" kern="1200" dirty="0"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It enables faithful abstraction and power of the CPU. VMs can run application without any performance or compatibility hits. Next is the </a:t>
            </a:r>
            <a:r>
              <a:rPr lang="en-US" sz="1200" b="1" kern="1200" dirty="0" smtClean="0">
                <a:solidFill>
                  <a:schemeClr val="tx1"/>
                </a:solidFill>
                <a:effectLst/>
                <a:latin typeface="+mn-lt"/>
                <a:ea typeface="+mn-ea"/>
                <a:cs typeface="+mn-cs"/>
              </a:rPr>
              <a:t>memory</a:t>
            </a:r>
            <a:r>
              <a:rPr lang="en-US" sz="1200" kern="1200" dirty="0" smtClean="0">
                <a:solidFill>
                  <a:schemeClr val="tx1"/>
                </a:solidFill>
                <a:effectLst/>
                <a:latin typeface="+mn-lt"/>
                <a:ea typeface="+mn-ea"/>
                <a:cs typeface="+mn-cs"/>
              </a:rPr>
              <a:t>. This allows abstraction isolation and monitoring of memory per each VM. It dynamically allocates memory depending on the VM workload. The </a:t>
            </a:r>
            <a:r>
              <a:rPr lang="en-US" sz="1200" b="1" kern="1200" dirty="0" smtClean="0">
                <a:solidFill>
                  <a:schemeClr val="tx1"/>
                </a:solidFill>
                <a:effectLst/>
                <a:latin typeface="+mn-lt"/>
                <a:ea typeface="+mn-ea"/>
                <a:cs typeface="+mn-cs"/>
              </a:rPr>
              <a:t>I/O</a:t>
            </a:r>
            <a:r>
              <a:rPr lang="en-US" sz="1200" kern="1200" dirty="0" smtClean="0">
                <a:solidFill>
                  <a:schemeClr val="tx1"/>
                </a:solidFill>
                <a:effectLst/>
                <a:latin typeface="+mn-lt"/>
                <a:ea typeface="+mn-ea"/>
                <a:cs typeface="+mn-cs"/>
              </a:rPr>
              <a:t> assist facilitates offloading of multicore packet processing and direct assignment of VM to virtual functions. This is where VMDQ, Single Root I/O and Intel DDIO comes in. Next is </a:t>
            </a:r>
            <a:r>
              <a:rPr lang="en-US" sz="1200" b="1" kern="1200" dirty="0" smtClean="0">
                <a:solidFill>
                  <a:schemeClr val="tx1"/>
                </a:solidFill>
                <a:effectLst/>
                <a:latin typeface="+mn-lt"/>
                <a:ea typeface="+mn-ea"/>
                <a:cs typeface="+mn-cs"/>
              </a:rPr>
              <a:t>Intel Graphics Virtualization Technology</a:t>
            </a:r>
            <a:r>
              <a:rPr lang="en-US" sz="1200" kern="1200" dirty="0" smtClean="0">
                <a:solidFill>
                  <a:schemeClr val="tx1"/>
                </a:solidFill>
                <a:effectLst/>
                <a:latin typeface="+mn-lt"/>
                <a:ea typeface="+mn-ea"/>
                <a:cs typeface="+mn-cs"/>
              </a:rPr>
              <a:t>. It comes in different flavors, GVT-D, GVT-S, and GVT-G. They are several ways of dividing up the GPU between the VMs. Intel’s integrated GPU can be either dedicatedly assigned to a virtual machine (GVT-D), shared between multiple VM on a time slice basis while using native graphics driver (GVT-G) or shared between multiple VMs by using a virtual graphics driver (GVT-S.) The last one, </a:t>
            </a:r>
            <a:r>
              <a:rPr lang="en-US" sz="1200" b="1" kern="1200" dirty="0" smtClean="0">
                <a:solidFill>
                  <a:schemeClr val="tx1"/>
                </a:solidFill>
                <a:effectLst/>
                <a:latin typeface="+mn-lt"/>
                <a:ea typeface="+mn-ea"/>
                <a:cs typeface="+mn-cs"/>
              </a:rPr>
              <a:t>Virtualization of Network Devices,</a:t>
            </a:r>
            <a:r>
              <a:rPr lang="en-US" sz="1200" kern="1200" dirty="0" smtClean="0">
                <a:solidFill>
                  <a:schemeClr val="tx1"/>
                </a:solidFill>
                <a:effectLst/>
                <a:latin typeface="+mn-lt"/>
                <a:ea typeface="+mn-ea"/>
                <a:cs typeface="+mn-cs"/>
              </a:rPr>
              <a:t> enables the user or admin the ability to create multiple isolated network for the VMs to use. This is called port partitioning. For example, a specific command (</a:t>
            </a:r>
            <a:r>
              <a:rPr lang="en-US" sz="1200" kern="1200" dirty="0" err="1" smtClean="0">
                <a:solidFill>
                  <a:schemeClr val="tx1"/>
                </a:solidFill>
                <a:effectLst/>
                <a:latin typeface="+mn-lt"/>
                <a:ea typeface="+mn-ea"/>
                <a:cs typeface="+mn-cs"/>
              </a:rPr>
              <a:t>max_vfs</a:t>
            </a:r>
            <a:r>
              <a:rPr lang="en-US" sz="1200" kern="1200" dirty="0" smtClean="0">
                <a:solidFill>
                  <a:schemeClr val="tx1"/>
                </a:solidFill>
                <a:effectLst/>
                <a:latin typeface="+mn-lt"/>
                <a:ea typeface="+mn-ea"/>
                <a:cs typeface="+mn-cs"/>
              </a:rPr>
              <a:t>) can make an Ethernet controller with just 2 ports can be virtualized and appear to VMs as 8 or 14 ports. With these new virtualized ports, an admin can assign traffic and specific ports to various VMs.  </a:t>
            </a:r>
          </a:p>
          <a:p>
            <a:r>
              <a:rPr lang="en-US" sz="1200" kern="1200" dirty="0" smtClean="0">
                <a:solidFill>
                  <a:schemeClr val="tx1"/>
                </a:solidFill>
                <a:effectLst/>
                <a:latin typeface="+mn-lt"/>
                <a:ea typeface="+mn-ea"/>
                <a:cs typeface="+mn-cs"/>
              </a:rPr>
              <a:t> Virtual functions can be deployed in the data center, network nodes, or the cloud.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technologies are implemented through these hardware features. VT-d, VT-x, and VT-c. Here, you can see which technologies aligned with which feature.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VT-x</a:t>
            </a:r>
            <a:r>
              <a:rPr lang="en-US" sz="1200" kern="1200" dirty="0" smtClean="0">
                <a:solidFill>
                  <a:schemeClr val="tx1"/>
                </a:solidFill>
                <a:effectLst/>
                <a:latin typeface="+mn-lt"/>
                <a:ea typeface="+mn-ea"/>
                <a:cs typeface="+mn-cs"/>
              </a:rPr>
              <a:t> speeds up the transfer of platform control between the VMM and the guest OSes. It does this by using hardware-assist to trap and execute certain instructions on the behalf of guest VM/OSes, reliving the hypervisor of such duties. These operations are secure because they are performed in the hardware and not software. There are harder to reach and alter by hackers.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–d</a:t>
            </a:r>
            <a:r>
              <a:rPr lang="en-US" sz="1200" kern="1200" dirty="0" smtClean="0">
                <a:solidFill>
                  <a:schemeClr val="tx1"/>
                </a:solidFill>
                <a:effectLst/>
                <a:latin typeface="+mn-lt"/>
                <a:ea typeface="+mn-ea"/>
                <a:cs typeface="+mn-cs"/>
              </a:rPr>
              <a:t> is short for Directed I/O and enables the VMM to securely assign specific I/O devices to specific guest OSes. Where each device is given a dedicated area in a system memory accessible only by the device and the designated guest OS. In this hardware assistance, data movement is facilitated and sped up. And this lowers VMM activity because the VMM is no longer involved in every I/O transaction.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VT – c</a:t>
            </a:r>
            <a:r>
              <a:rPr lang="en-US" sz="1200" kern="1200" dirty="0" smtClean="0">
                <a:solidFill>
                  <a:schemeClr val="tx1"/>
                </a:solidFill>
                <a:effectLst/>
                <a:latin typeface="+mn-lt"/>
                <a:ea typeface="+mn-ea"/>
                <a:cs typeface="+mn-cs"/>
              </a:rPr>
              <a:t> is short for Connectivity. This process enhances server I/O solutions by integrating extensive hardware assists into the I/O devices that are used to connect server to the data center network, storage infrastructure, and other external devices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how does this relate to the Internet of Things (IOT)? Well these are tools that accelerate the vision of things being connected, smart and autonomous. It can aid in overcome current limitations in certain industry that are stagnate or slow. For example, Intel Graphic Virtualization Technology is tailored to handle heavier imaging workloads that are present in healthcare. So improvements to MRI, X-Rays, and CT scans can help doctors better diagnose and treat patients, and also make it more affordable. This is not limited to healthcare but other digital solutions that are present in retail and autonomous driving. Other advances can be towards industrial and energy segments that requires better security and efficiencies. This is where workload consolidation comes in bringing solutions that combine discrete instruments and devices for increased manageability and simplicity.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Terms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Intel Data Direct I/O Technology (Intel DDIO)</a:t>
            </a:r>
            <a:r>
              <a:rPr lang="en-US" sz="1200" kern="1200" dirty="0" smtClean="0">
                <a:solidFill>
                  <a:schemeClr val="tx1"/>
                </a:solidFill>
                <a:effectLst/>
                <a:latin typeface="+mn-lt"/>
                <a:ea typeface="+mn-ea"/>
                <a:cs typeface="+mn-cs"/>
              </a:rPr>
              <a:t> allows Intel Ethernet Controllers and adapters to talk directly with the processor cache of select Intel Xeon processors. Intel DDIO makes the processor cache the primary destination and source of I/O data rather than main memory, helping to increase packet through (put), lower latency and reduce power consumptions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Intel Single Root I/O Virtualization (SR-IOV) </a:t>
            </a:r>
            <a:r>
              <a:rPr lang="en-US" sz="1200" kern="1200" dirty="0" smtClean="0">
                <a:solidFill>
                  <a:schemeClr val="tx1"/>
                </a:solidFill>
                <a:effectLst/>
                <a:latin typeface="+mn-lt"/>
                <a:ea typeface="+mn-ea"/>
                <a:cs typeface="+mn-cs"/>
              </a:rPr>
              <a:t>speeds I/O delivery and reduces the load on the VMM by allowing a PCI Express device to present multiple instances of itself up to the OS instance or hypervisor.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Benefits</a:t>
            </a:r>
          </a:p>
          <a:p>
            <a:r>
              <a:rPr lang="en-US" sz="1200" kern="1200" dirty="0" smtClean="0">
                <a:solidFill>
                  <a:schemeClr val="tx1"/>
                </a:solidFill>
                <a:effectLst/>
                <a:latin typeface="+mn-lt"/>
                <a:ea typeface="+mn-ea"/>
                <a:cs typeface="+mn-cs"/>
              </a:rPr>
              <a:t>Enterprises</a:t>
            </a:r>
            <a:r>
              <a:rPr lang="en-US" sz="1200" kern="1200" baseline="0" dirty="0" smtClean="0">
                <a:solidFill>
                  <a:schemeClr val="tx1"/>
                </a:solidFill>
                <a:effectLst/>
                <a:latin typeface="+mn-lt"/>
                <a:ea typeface="+mn-ea"/>
                <a:cs typeface="+mn-cs"/>
              </a:rPr>
              <a:t> have discovered that virtualization can help reduce costs by making more efficient use of hardware and computing resources.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Decrease system footprint by emulating HW resources instead of having physical ones. </a:t>
            </a:r>
          </a:p>
          <a:p>
            <a:r>
              <a:rPr lang="en-US" sz="1200" kern="1200" baseline="0" dirty="0" smtClean="0">
                <a:solidFill>
                  <a:schemeClr val="tx1"/>
                </a:solidFill>
                <a:effectLst/>
                <a:latin typeface="+mn-lt"/>
                <a:ea typeface="+mn-ea"/>
                <a:cs typeface="+mn-cs"/>
              </a:rPr>
              <a:t>Heighten security by providing isolation of VMs and VT-d acting as a security guard by monitoring the flow of I/O for each machine </a:t>
            </a:r>
          </a:p>
          <a:p>
            <a:r>
              <a:rPr lang="en-US" sz="1200" kern="1200" baseline="0" dirty="0" smtClean="0">
                <a:solidFill>
                  <a:schemeClr val="tx1"/>
                </a:solidFill>
                <a:effectLst/>
                <a:latin typeface="+mn-lt"/>
                <a:ea typeface="+mn-ea"/>
                <a:cs typeface="+mn-cs"/>
              </a:rPr>
              <a:t>Simplify management by having a centralized unit that controls all VMs which would be in charge of upgrade and repairs. A YM can be more easily controlled and inspected . Its configuration is more flexible</a:t>
            </a:r>
          </a:p>
          <a:p>
            <a:r>
              <a:rPr lang="en-US" sz="1200" kern="1200" baseline="0" dirty="0" smtClean="0">
                <a:solidFill>
                  <a:schemeClr val="tx1"/>
                </a:solidFill>
                <a:effectLst/>
                <a:latin typeface="+mn-lt"/>
                <a:ea typeface="+mn-ea"/>
                <a:cs typeface="+mn-cs"/>
              </a:rPr>
              <a:t>Improve reliability by having multiple instances of the same workloads. An error </a:t>
            </a:r>
            <a:r>
              <a:rPr lang="en-US" sz="1200" kern="1200" baseline="0" dirty="0" err="1" smtClean="0">
                <a:solidFill>
                  <a:schemeClr val="tx1"/>
                </a:solidFill>
                <a:effectLst/>
                <a:latin typeface="+mn-lt"/>
                <a:ea typeface="+mn-ea"/>
                <a:cs typeface="+mn-cs"/>
              </a:rPr>
              <a:t>insde</a:t>
            </a:r>
            <a:r>
              <a:rPr lang="en-US" sz="1200" kern="1200" baseline="0" dirty="0" smtClean="0">
                <a:solidFill>
                  <a:schemeClr val="tx1"/>
                </a:solidFill>
                <a:effectLst/>
                <a:latin typeface="+mn-lt"/>
                <a:ea typeface="+mn-ea"/>
                <a:cs typeface="+mn-cs"/>
              </a:rPr>
              <a:t> a VM does not harm the host system. You can create copies or have legacy and new software running at the same time</a:t>
            </a:r>
          </a:p>
          <a:p>
            <a:r>
              <a:rPr lang="en-US" sz="1200" kern="1200" baseline="0" dirty="0" smtClean="0">
                <a:solidFill>
                  <a:schemeClr val="tx1"/>
                </a:solidFill>
                <a:effectLst/>
                <a:latin typeface="+mn-lt"/>
                <a:ea typeface="+mn-ea"/>
                <a:cs typeface="+mn-cs"/>
              </a:rPr>
              <a:t>Increase functionality by enable users to run various OSes that have different workloads and requirements, which could be Linux, Windows, or a RTOS</a:t>
            </a:r>
          </a:p>
          <a:p>
            <a:r>
              <a:rPr lang="en-US" sz="1200" kern="1200" baseline="0" dirty="0" smtClean="0">
                <a:solidFill>
                  <a:schemeClr val="tx1"/>
                </a:solidFill>
                <a:effectLst/>
                <a:latin typeface="+mn-lt"/>
                <a:ea typeface="+mn-ea"/>
                <a:cs typeface="+mn-cs"/>
              </a:rPr>
              <a:t>The list goes on. . . </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42828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b="1" dirty="0" smtClean="0">
                <a:effectLst/>
              </a:rPr>
              <a:t>CPU virtualization</a:t>
            </a:r>
            <a:r>
              <a:rPr lang="en-US" dirty="0" smtClean="0">
                <a:effectLst/>
              </a:rPr>
              <a:t> features enable faithful abstraction of the full prowess of Intel® CPU to a virtual machine (VM). All software in the VM can run without any performance or compatibility hit, as if it was running natively on a dedicated CPU. Live migration from one Intel® CPU generation to another, as well as nested virtualization, is possible.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Memory virtualization</a:t>
            </a:r>
            <a:r>
              <a:rPr lang="en-US" sz="1200" b="0" i="0" kern="1200" dirty="0" smtClean="0">
                <a:solidFill>
                  <a:schemeClr val="tx1"/>
                </a:solidFill>
                <a:effectLst/>
                <a:latin typeface="+mn-lt"/>
                <a:ea typeface="+mn-ea"/>
                <a:cs typeface="+mn-cs"/>
              </a:rPr>
              <a:t> features allow abstraction isolation and monitoring of memory on a per virtual machine (VM) basis. These features may also make live migration of VMs possible, add to fault tolerance, and enhance security. Example features include direct memory access (DMA) remapping and </a:t>
            </a:r>
            <a:r>
              <a:rPr lang="en-US" sz="1200" b="0" i="0" u="none" strike="noStrike" kern="1200" dirty="0" smtClean="0">
                <a:solidFill>
                  <a:schemeClr val="tx1"/>
                </a:solidFill>
                <a:effectLst/>
                <a:latin typeface="+mn-lt"/>
                <a:ea typeface="+mn-ea"/>
                <a:cs typeface="+mn-cs"/>
                <a:hlinkClick r:id="rId3"/>
              </a:rPr>
              <a:t>extended page tables</a:t>
            </a:r>
            <a:r>
              <a:rPr lang="en-US" sz="1200" b="0" i="0" kern="1200" dirty="0" smtClean="0">
                <a:solidFill>
                  <a:schemeClr val="tx1"/>
                </a:solidFill>
                <a:effectLst/>
                <a:latin typeface="+mn-lt"/>
                <a:ea typeface="+mn-ea"/>
                <a:cs typeface="+mn-cs"/>
              </a:rPr>
              <a:t> (EPT), including their extensions: accessed and dirty bits, and fast switching of EPT contexts.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I/O virtualization</a:t>
            </a:r>
            <a:r>
              <a:rPr lang="en-US" sz="1200" b="0" i="0" kern="1200" dirty="0" smtClean="0">
                <a:solidFill>
                  <a:schemeClr val="tx1"/>
                </a:solidFill>
                <a:effectLst/>
                <a:latin typeface="+mn-lt"/>
                <a:ea typeface="+mn-ea"/>
                <a:cs typeface="+mn-cs"/>
              </a:rPr>
              <a:t> features facilitate offloading of multi-core packet processing to network adapters as well as direct assignment of virtual machines to virtual functions, including disk I/O. Examples include Intel® Virtualization Technology for Directed I/O (VT-d), Virtual Machine Device Queues (VMDQ), </a:t>
            </a:r>
            <a:r>
              <a:rPr lang="en-US" sz="1200" b="0" i="0" u="none" strike="noStrike" kern="1200" dirty="0" smtClean="0">
                <a:solidFill>
                  <a:schemeClr val="tx1"/>
                </a:solidFill>
                <a:effectLst/>
                <a:latin typeface="+mn-lt"/>
                <a:ea typeface="+mn-ea"/>
                <a:cs typeface="+mn-cs"/>
                <a:hlinkClick r:id="rId4"/>
              </a:rPr>
              <a:t>Single Root I/O Virtualization</a:t>
            </a:r>
            <a:r>
              <a:rPr lang="en-US" sz="1200" b="0" i="0" kern="1200" dirty="0" smtClean="0">
                <a:solidFill>
                  <a:schemeClr val="tx1"/>
                </a:solidFill>
                <a:effectLst/>
                <a:latin typeface="+mn-lt"/>
                <a:ea typeface="+mn-ea"/>
                <a:cs typeface="+mn-cs"/>
              </a:rPr>
              <a:t> (SR-IOV, a PCI-SIG standard), and </a:t>
            </a:r>
            <a:r>
              <a:rPr lang="en-US" sz="1200" b="0" i="0" u="none" strike="noStrike" kern="1200" dirty="0" smtClean="0">
                <a:solidFill>
                  <a:schemeClr val="tx1"/>
                </a:solidFill>
                <a:effectLst/>
                <a:latin typeface="+mn-lt"/>
                <a:ea typeface="+mn-ea"/>
                <a:cs typeface="+mn-cs"/>
                <a:hlinkClick r:id="rId5"/>
              </a:rPr>
              <a:t>Intel® Data Direct I/O Technology (Intel® DDIO) enhancements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Intel® Graphics Virtualization Technology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Intel® GVT</a:t>
            </a:r>
            <a:r>
              <a:rPr lang="en-US" sz="1200" b="0" i="0" kern="1200" dirty="0" smtClean="0">
                <a:solidFill>
                  <a:schemeClr val="tx1"/>
                </a:solidFill>
                <a:effectLst/>
                <a:latin typeface="+mn-lt"/>
                <a:ea typeface="+mn-ea"/>
                <a:cs typeface="+mn-cs"/>
              </a:rPr>
              <a:t>) allows VMs to have full and/or shared assignment of the graphics processing units (GPU) as well as the video transcode accelerator engines integrated in Intel </a:t>
            </a:r>
            <a:r>
              <a:rPr lang="en-US" sz="1200" b="0" i="0" u="none" strike="noStrike" kern="1200" dirty="0" smtClean="0">
                <a:solidFill>
                  <a:schemeClr val="tx1"/>
                </a:solidFill>
                <a:effectLst/>
                <a:latin typeface="+mn-lt"/>
                <a:ea typeface="+mn-ea"/>
                <a:cs typeface="+mn-cs"/>
                <a:hlinkClick r:id="rId7"/>
              </a:rPr>
              <a:t>system-on-chip products</a:t>
            </a:r>
            <a:r>
              <a:rPr lang="en-US" sz="1200" b="0" i="0" kern="1200" dirty="0" smtClean="0">
                <a:solidFill>
                  <a:schemeClr val="tx1"/>
                </a:solidFill>
                <a:effectLst/>
                <a:latin typeface="+mn-lt"/>
                <a:ea typeface="+mn-ea"/>
                <a:cs typeface="+mn-cs"/>
              </a:rPr>
              <a:t>. It enables usages such as workstation remoting, desktop-as-a-service, media streaming, and online gaming.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Virtualization of Security and Network functions</a:t>
            </a:r>
            <a:r>
              <a:rPr lang="en-US" sz="1200" b="0" i="0" kern="1200" dirty="0" smtClean="0">
                <a:solidFill>
                  <a:schemeClr val="tx1"/>
                </a:solidFill>
                <a:effectLst/>
                <a:latin typeface="+mn-lt"/>
                <a:ea typeface="+mn-ea"/>
                <a:cs typeface="+mn-cs"/>
              </a:rPr>
              <a:t> enables transformation of traditional network and security workloads into compute. Virtual functions can be deployed on standard high volume servers anywhere in the data center, network nodes, or cloud, and smartly co-located with business workloads. Examples of technologies making it happen include </a:t>
            </a:r>
            <a:r>
              <a:rPr lang="en-US" sz="1200" b="0" i="0" u="none" strike="noStrike" kern="1200" dirty="0" smtClean="0">
                <a:solidFill>
                  <a:schemeClr val="tx1"/>
                </a:solidFill>
                <a:effectLst/>
                <a:latin typeface="+mn-lt"/>
                <a:ea typeface="+mn-ea"/>
                <a:cs typeface="+mn-cs"/>
                <a:hlinkClick r:id="rId8"/>
              </a:rPr>
              <a:t>Intel® </a:t>
            </a:r>
            <a:r>
              <a:rPr lang="en-US" sz="1200" b="0" i="0" u="none" strike="noStrike" kern="1200" dirty="0" err="1" smtClean="0">
                <a:solidFill>
                  <a:schemeClr val="tx1"/>
                </a:solidFill>
                <a:effectLst/>
                <a:latin typeface="+mn-lt"/>
                <a:ea typeface="+mn-ea"/>
                <a:cs typeface="+mn-cs"/>
                <a:hlinkClick r:id="rId8"/>
              </a:rPr>
              <a:t>QuickAssist</a:t>
            </a:r>
            <a:r>
              <a:rPr lang="en-US" sz="1200" b="0" i="0" u="none" strike="noStrike" kern="1200" dirty="0" smtClean="0">
                <a:solidFill>
                  <a:schemeClr val="tx1"/>
                </a:solidFill>
                <a:effectLst/>
                <a:latin typeface="+mn-lt"/>
                <a:ea typeface="+mn-ea"/>
                <a:cs typeface="+mn-cs"/>
                <a:hlinkClick r:id="rId8"/>
              </a:rPr>
              <a:t> Technology (Intel® QAT)</a:t>
            </a:r>
            <a:r>
              <a:rPr lang="en-US" sz="1200" b="1" i="0" u="none" strike="noStrike" kern="1200" dirty="0" smtClean="0">
                <a:solidFill>
                  <a:schemeClr val="tx1"/>
                </a:solidFill>
                <a:effectLst/>
                <a:latin typeface="+mn-lt"/>
                <a:ea typeface="+mn-ea"/>
                <a:cs typeface="+mn-cs"/>
                <a:hlinkClick r:id="rId8"/>
              </a:rPr>
              <a:t> </a:t>
            </a:r>
            <a:r>
              <a:rPr lang="en-US" sz="1200" b="0" i="0" kern="1200" dirty="0" smtClean="0">
                <a:solidFill>
                  <a:schemeClr val="tx1"/>
                </a:solidFill>
                <a:effectLst/>
                <a:latin typeface="+mn-lt"/>
                <a:ea typeface="+mn-ea"/>
                <a:cs typeface="+mn-cs"/>
              </a:rPr>
              <a:t>and the </a:t>
            </a:r>
            <a:r>
              <a:rPr lang="en-US" sz="1200" b="0" i="0" u="none" strike="noStrike" kern="1200" dirty="0" smtClean="0">
                <a:solidFill>
                  <a:schemeClr val="tx1"/>
                </a:solidFill>
                <a:effectLst/>
                <a:latin typeface="+mn-lt"/>
                <a:ea typeface="+mn-ea"/>
                <a:cs typeface="+mn-cs"/>
                <a:hlinkClick r:id="rId9"/>
              </a:rPr>
              <a:t>Data Plane Development Kit (DPDK)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14</a:t>
            </a:fld>
            <a:endParaRPr lang="en-US"/>
          </a:p>
        </p:txBody>
      </p:sp>
    </p:spTree>
    <p:extLst>
      <p:ext uri="{BB962C8B-B14F-4D97-AF65-F5344CB8AC3E}">
        <p14:creationId xmlns:p14="http://schemas.microsoft.com/office/powerpoint/2010/main" val="248400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a:t>
            </a:r>
            <a:r>
              <a:rPr lang="en-US" b="1" dirty="0" err="1" smtClean="0"/>
              <a:t>FlexPriority</a:t>
            </a:r>
            <a:r>
              <a:rPr lang="en-US" b="1" dirty="0" smtClean="0"/>
              <a:t> </a:t>
            </a:r>
          </a:p>
          <a:p>
            <a:r>
              <a:rPr lang="en-US" dirty="0" smtClean="0"/>
              <a:t>Intel® VT </a:t>
            </a:r>
            <a:r>
              <a:rPr lang="en-US" dirty="0" err="1" smtClean="0"/>
              <a:t>FlexPriority</a:t>
            </a:r>
            <a:r>
              <a:rPr lang="en-US" dirty="0" smtClean="0"/>
              <a:t> is a processor extension that optimizes virtualization software efficiency by improving interrupt handling.</a:t>
            </a:r>
          </a:p>
          <a:p>
            <a:r>
              <a:rPr lang="en-US" dirty="0" smtClean="0"/>
              <a:t>To enable Intel VT </a:t>
            </a:r>
            <a:r>
              <a:rPr lang="en-US" dirty="0" err="1" smtClean="0"/>
              <a:t>FlexPriority</a:t>
            </a:r>
            <a:r>
              <a:rPr lang="en-US" dirty="0" smtClean="0"/>
              <a:t>, you enable Intel VT extensions. Like most hardware features, Intel VT </a:t>
            </a:r>
            <a:r>
              <a:rPr lang="en-US" dirty="0" err="1" smtClean="0"/>
              <a:t>FlexPriority</a:t>
            </a:r>
            <a:r>
              <a:rPr lang="en-US" dirty="0" smtClean="0"/>
              <a:t> must be enabled by the hypervisor or virtual machine monitor (VMM), which allows multiple operating systems to run concurrently on a host computer. Intel VT </a:t>
            </a:r>
            <a:r>
              <a:rPr lang="en-US" dirty="0" err="1" smtClean="0"/>
              <a:t>FlexPriority</a:t>
            </a:r>
            <a:r>
              <a:rPr lang="en-US" dirty="0" smtClean="0"/>
              <a:t> eliminates most VM exits due to guest task priority registers (TPR) access. This reduces the virtualization overhead and improves I/O throughput. Table 1 lists which Intel CPUs have Intel VT </a:t>
            </a:r>
            <a:r>
              <a:rPr lang="en-US" dirty="0" err="1" smtClean="0"/>
              <a:t>FlexPriority</a:t>
            </a:r>
            <a:r>
              <a:rPr lang="en-US" dirty="0" smtClean="0"/>
              <a:t>; Table 2 maps Intel VT features to CPUs. Figure 1 shows the reduction of EXITs and also looks at the I/O throughput measured (best-case scenario).</a:t>
            </a:r>
          </a:p>
          <a:p>
            <a:endParaRPr lang="en-US" dirty="0" smtClean="0"/>
          </a:p>
          <a:p>
            <a:r>
              <a:rPr lang="en-US" b="1" dirty="0" smtClean="0"/>
              <a:t>Intel® VT </a:t>
            </a:r>
            <a:r>
              <a:rPr lang="en-US" b="1" dirty="0" err="1" smtClean="0"/>
              <a:t>FlexMigration</a:t>
            </a:r>
            <a:r>
              <a:rPr lang="en-US" b="1" dirty="0" smtClean="0"/>
              <a:t> </a:t>
            </a:r>
          </a:p>
          <a:p>
            <a:r>
              <a:rPr lang="en-US" dirty="0" smtClean="0"/>
              <a:t>Intel® VT </a:t>
            </a:r>
            <a:r>
              <a:rPr lang="en-US" dirty="0" err="1" smtClean="0"/>
              <a:t>FlexMigration</a:t>
            </a:r>
            <a:r>
              <a:rPr lang="en-US" dirty="0" smtClean="0"/>
              <a:t> is a feature of Intel Virtualization Technology that enables you to build one compatible virtualization pool and conduct live virtual machine (VM) migration across all Intel® Core™ microarchitecture-based servers. It gives you the power to choose the right server platform to best optimize performance, cost, power, and reliability. Combined with support from a virtualization software provider, this feature allows IT to maximize flexibility by providing the ability to build a single live migration compatibility pool with multiple generations of Intel Xeon processor-based servers.</a:t>
            </a:r>
          </a:p>
          <a:p>
            <a:endParaRPr lang="en-US" dirty="0" smtClean="0"/>
          </a:p>
          <a:p>
            <a:r>
              <a:rPr lang="en-US" b="1" dirty="0" smtClean="0"/>
              <a:t>Virtual Processor IDs </a:t>
            </a:r>
          </a:p>
          <a:p>
            <a:r>
              <a:rPr lang="en-US" dirty="0" smtClean="0"/>
              <a:t>(VPID) Traditionally, every time a hypervisor switched execution between different VMs, the VM and its data structure had to be flushed out of the transition look-aside buffers (TLB) associated with the CPU caches, since the hypervisor had no information on which cache line was associated with any particular VM. With virtual processor IDs (VPID), a VM ID tag in the CPU hardware structures (e.g., TLB) associates cache lines with each VM actively running on the CPU. This permits the CPU to flush only the cache lines associated with a particular VM when it is flushed from the CPU, avoid</a:t>
            </a:r>
          </a:p>
          <a:p>
            <a:endParaRPr lang="en-US" dirty="0" smtClean="0"/>
          </a:p>
          <a:p>
            <a:r>
              <a:rPr lang="en-US" b="1" dirty="0" err="1" smtClean="0"/>
              <a:t>VGuest</a:t>
            </a:r>
            <a:r>
              <a:rPr lang="en-US" b="1" dirty="0" smtClean="0"/>
              <a:t> Preemption </a:t>
            </a:r>
          </a:p>
          <a:p>
            <a:r>
              <a:rPr lang="en-US" dirty="0" smtClean="0"/>
              <a:t>Timer The Guest Preemption Timer is a mechanism that enables a VMM to preempt the execution of a guest OS. Programmable by VMM, the timer causes the VM to exit when the timer expires. It has no impact on interrupt architecting the need to reload cache lines for a VM that was not migrated and resulting in lower overhead.</a:t>
            </a:r>
            <a:r>
              <a:rPr lang="en-US" baseline="0" dirty="0" smtClean="0"/>
              <a:t> </a:t>
            </a:r>
            <a:r>
              <a:rPr lang="en-US" dirty="0" smtClean="0"/>
              <a:t>This feature helps VMM vendors fulfill flexibility and quality of service guarantees. It can help when you need to switch tasks or allocate a certain amount of CPU power to a task. For telecom and networking applications, it makes virtualization a useful tool— and possibly a must-have feature.</a:t>
            </a:r>
          </a:p>
          <a:p>
            <a:endParaRPr lang="en-US" dirty="0" smtClean="0"/>
          </a:p>
          <a:p>
            <a:r>
              <a:rPr lang="en-US" b="1" dirty="0" smtClean="0"/>
              <a:t>Descriptor Table Exiting </a:t>
            </a:r>
          </a:p>
          <a:p>
            <a:r>
              <a:rPr lang="en-US" dirty="0" smtClean="0"/>
              <a:t>This feature allows a VMM to protect a guest OS from internal attack by preventing relocation of key system data structures.</a:t>
            </a:r>
          </a:p>
          <a:p>
            <a:endParaRPr lang="en-US" dirty="0" smtClean="0"/>
          </a:p>
          <a:p>
            <a:r>
              <a:rPr lang="en-US" b="1" dirty="0" smtClean="0"/>
              <a:t>Pause-Loop Exiting </a:t>
            </a:r>
          </a:p>
          <a:p>
            <a:r>
              <a:rPr lang="en-US" dirty="0" smtClean="0"/>
              <a:t>This feature is a hardware assist to enable detection of spin locks in guest software and avoid lock-holder preemption. It helps to reduce overhead and improve performance</a:t>
            </a:r>
          </a:p>
        </p:txBody>
      </p:sp>
      <p:sp>
        <p:nvSpPr>
          <p:cNvPr id="4" name="Slide Number Placeholder 3"/>
          <p:cNvSpPr>
            <a:spLocks noGrp="1"/>
          </p:cNvSpPr>
          <p:nvPr>
            <p:ph type="sldNum" sz="quarter" idx="10"/>
          </p:nvPr>
        </p:nvSpPr>
        <p:spPr/>
        <p:txBody>
          <a:bodyPr/>
          <a:lstStyle/>
          <a:p>
            <a:fld id="{2D564628-00E5-4E16-9D74-10AD2BDE40F9}" type="slidenum">
              <a:rPr lang="en-US" smtClean="0"/>
              <a:t>15</a:t>
            </a:fld>
            <a:endParaRPr lang="en-US"/>
          </a:p>
        </p:txBody>
      </p:sp>
    </p:spTree>
    <p:extLst>
      <p:ext uri="{BB962C8B-B14F-4D97-AF65-F5344CB8AC3E}">
        <p14:creationId xmlns:p14="http://schemas.microsoft.com/office/powerpoint/2010/main" val="228561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Intel® VT for Directed I/O (Intel® VT-d)</a:t>
            </a:r>
          </a:p>
          <a:p>
            <a:r>
              <a:rPr lang="en-US" dirty="0" smtClean="0"/>
              <a:t>In computing, an input/output memory management unit (IOMMU) is a memory management unit (MMU) that connects a digital media adapter (DMA)-capable I/O bus to the main memory. Like a traditional MMU, which translates CPU-visible virtual addresses to physical addresses, the IOMMU takes care of mapping device-visible virtual addresses (also called device addresses or I/O addresses in this context) to physical addresses. Some units also provide memory protection from misbehaving devices.</a:t>
            </a:r>
          </a:p>
          <a:p>
            <a:endParaRPr lang="en-US" dirty="0" smtClean="0"/>
          </a:p>
          <a:p>
            <a:r>
              <a:rPr lang="en-US" dirty="0" smtClean="0"/>
              <a:t>Intel® VT-d is a feature integrated into the chipset and therefore not related to the CPU. Before Intel VT-d and hypervisors supporting it, any VM running on top of a VMM was seeing emulated, or para-virtualized, devices. Figure 4 shows how Intel VT-d works. No matter what type of hardware was physically present in the server, the VM itself sees a virtualized device. So, for example, on VMware vSphere*, you would typically see a </a:t>
            </a:r>
            <a:r>
              <a:rPr lang="en-US" dirty="0" err="1" smtClean="0"/>
              <a:t>VMXnet</a:t>
            </a:r>
            <a:r>
              <a:rPr lang="en-US" dirty="0" smtClean="0"/>
              <a:t>* network card instead of the real network interface card (NIC) installed on the server.</a:t>
            </a:r>
          </a:p>
          <a:p>
            <a:endParaRPr lang="en-US" dirty="0" smtClean="0"/>
          </a:p>
          <a:p>
            <a:r>
              <a:rPr lang="en-US" b="1" dirty="0" smtClean="0"/>
              <a:t>Interrupt-Remapping Support </a:t>
            </a:r>
          </a:p>
          <a:p>
            <a:r>
              <a:rPr lang="en-US" dirty="0" smtClean="0"/>
              <a:t>The Interrupt-Remapping feature enables the VMM to isolate interrupts to CPUs assigned to a given VM and to remap/reroute physical I/O device interrupts. When enabled, this feature helps ensure an efficient migration of the interrupts across CPUs</a:t>
            </a:r>
          </a:p>
          <a:p>
            <a:endParaRPr lang="en-US" dirty="0" smtClean="0"/>
          </a:p>
          <a:p>
            <a:r>
              <a:rPr lang="en-US" b="1" dirty="0" smtClean="0"/>
              <a:t>Address Translation Services (ATS) </a:t>
            </a:r>
          </a:p>
          <a:p>
            <a:r>
              <a:rPr lang="en-US" dirty="0" smtClean="0"/>
              <a:t>support Address Translation Services (ATS) is a PCISIG specification that allows PCI-e devices to cache the IOTLB entries (used for DMA remapping) of that device directly in the device itself. This helps the performance of high-end devices, since the translations can be cached at the device level and the device need not depend on the chipset IOTLB cache. This BIOS feature needs to be enabled to permit proper Intel VT-d implementation.</a:t>
            </a:r>
          </a:p>
          <a:p>
            <a:endParaRPr lang="en-US" dirty="0" smtClean="0"/>
          </a:p>
          <a:p>
            <a:r>
              <a:rPr lang="en-US" dirty="0" smtClean="0"/>
              <a:t>Single-Root I/O Virtualization (SR-IOV) The Single-Root I/O Virtualization (SR-IOV) feature is a PCI Special Interest Group (PCISIG) specification. Intel, along with other industry leaders, is actively participating in the PCI-SIG working group to define new standards for enhancing virtualization capabilities of I/O devices. SR-IOV provides a standard mechanism for devices to advertise their ability to be simultaneously shared among multiple virtual machines. It also allows for the partitioning of a PCI function into many virtual interfaces for the purpose of sharing the resources of a PCI Express* (</a:t>
            </a:r>
            <a:r>
              <a:rPr lang="en-US" dirty="0" err="1" smtClean="0"/>
              <a:t>PCIe</a:t>
            </a:r>
            <a:r>
              <a:rPr lang="en-US" dirty="0" smtClean="0"/>
              <a:t>*) device in a virtual environment. Intel plans to support the SR-IOV specification in its networking devices. Each virtual function can support a unique and separate data path for I/O-related functions within the </a:t>
            </a:r>
            <a:r>
              <a:rPr lang="en-US" dirty="0" err="1" smtClean="0"/>
              <a:t>PCIe</a:t>
            </a:r>
            <a:r>
              <a:rPr lang="en-US" dirty="0" smtClean="0"/>
              <a:t> hierarchy. Use of SRIOV with a networking device, for example, allows the bandwidth of a single port (function) to be partitioned into smaller slices that may be allocated to specific virtual machines, or guests, via a standard interface. A common methodology for configuration and management is also established to further enhance the interoperability of various devices in a </a:t>
            </a:r>
            <a:r>
              <a:rPr lang="en-US" dirty="0" err="1" smtClean="0"/>
              <a:t>PCIe</a:t>
            </a:r>
            <a:r>
              <a:rPr lang="en-US" dirty="0" smtClean="0"/>
              <a:t> hierarchy. This resource sharing can increase the total utilization of any given resource presented on an SR-</a:t>
            </a:r>
            <a:r>
              <a:rPr lang="en-US" dirty="0" err="1" smtClean="0"/>
              <a:t>IOVcapable</a:t>
            </a:r>
            <a:r>
              <a:rPr lang="en-US" dirty="0" smtClean="0"/>
              <a:t> </a:t>
            </a:r>
            <a:r>
              <a:rPr lang="en-US" dirty="0" err="1" smtClean="0"/>
              <a:t>PCIe</a:t>
            </a:r>
            <a:r>
              <a:rPr lang="en-US" dirty="0" smtClean="0"/>
              <a:t> device, potentially reducing the cost of a virtual system.</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16</a:t>
            </a:fld>
            <a:endParaRPr lang="en-US"/>
          </a:p>
        </p:txBody>
      </p:sp>
    </p:spTree>
    <p:extLst>
      <p:ext uri="{BB962C8B-B14F-4D97-AF65-F5344CB8AC3E}">
        <p14:creationId xmlns:p14="http://schemas.microsoft.com/office/powerpoint/2010/main" val="12838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a:t>
            </a:r>
            <a:r>
              <a:rPr lang="en-US" baseline="0" dirty="0" err="1" smtClean="0"/>
              <a:t>ce</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17</a:t>
            </a:fld>
            <a:endParaRPr lang="en-US"/>
          </a:p>
        </p:txBody>
      </p:sp>
    </p:spTree>
    <p:extLst>
      <p:ext uri="{BB962C8B-B14F-4D97-AF65-F5344CB8AC3E}">
        <p14:creationId xmlns:p14="http://schemas.microsoft.com/office/powerpoint/2010/main" val="180594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18</a:t>
            </a:fld>
            <a:endParaRPr lang="en-US"/>
          </a:p>
        </p:txBody>
      </p:sp>
    </p:spTree>
    <p:extLst>
      <p:ext uri="{BB962C8B-B14F-4D97-AF65-F5344CB8AC3E}">
        <p14:creationId xmlns:p14="http://schemas.microsoft.com/office/powerpoint/2010/main" val="298931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19</a:t>
            </a:fld>
            <a:endParaRPr lang="en-US"/>
          </a:p>
        </p:txBody>
      </p:sp>
    </p:spTree>
    <p:extLst>
      <p:ext uri="{BB962C8B-B14F-4D97-AF65-F5344CB8AC3E}">
        <p14:creationId xmlns:p14="http://schemas.microsoft.com/office/powerpoint/2010/main" val="9094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b="1" dirty="0" smtClean="0"/>
              <a:t>IIoT</a:t>
            </a:r>
            <a:r>
              <a:rPr lang="en-US" sz="1200" b="1" baseline="0" dirty="0" smtClean="0"/>
              <a:t> Workshop Overview</a:t>
            </a:r>
          </a:p>
          <a:p>
            <a:pPr defTabSz="931774">
              <a:defRPr/>
            </a:pPr>
            <a:endParaRPr lang="en-US" sz="1200" b="0" baseline="0" dirty="0" smtClean="0"/>
          </a:p>
          <a:p>
            <a:pPr defTabSz="931774">
              <a:defRPr/>
            </a:pPr>
            <a:r>
              <a:rPr lang="en-US" sz="1200" b="0" baseline="0" dirty="0" smtClean="0"/>
              <a:t>This slide gives a brief outline of the material covered in the Intel Industrial </a:t>
            </a:r>
            <a:r>
              <a:rPr lang="en-US" sz="1200" b="0" baseline="0" dirty="0" err="1" smtClean="0"/>
              <a:t>IoT</a:t>
            </a:r>
            <a:r>
              <a:rPr lang="en-US" sz="1200" b="0" baseline="0" dirty="0" smtClean="0"/>
              <a:t> Workshop.  You can use this slide to give a quick overview of the topics and will be covered.</a:t>
            </a:r>
          </a:p>
          <a:p>
            <a:pPr defTabSz="931774">
              <a:defRPr/>
            </a:pPr>
            <a:endParaRPr lang="en-US" sz="1200" b="0" baseline="0" dirty="0" smtClean="0"/>
          </a:p>
          <a:p>
            <a:pPr defTabSz="931774">
              <a:defRPr/>
            </a:pPr>
            <a:r>
              <a:rPr lang="en-US" sz="1200" b="0" baseline="0" dirty="0" smtClean="0"/>
              <a:t>You can always find the latest course outline on Github.</a:t>
            </a:r>
          </a:p>
          <a:p>
            <a:pPr defTabSz="931774">
              <a:defRPr/>
            </a:pPr>
            <a:r>
              <a:rPr lang="en-US" sz="1200" b="1" baseline="0" dirty="0" smtClean="0"/>
              <a:t>https://github.com/SSG-DRD-IOT/Industrial-IoT-Workshop </a:t>
            </a:r>
          </a:p>
          <a:p>
            <a:pPr defTabSz="931774">
              <a:defRPr/>
            </a:pPr>
            <a:endParaRPr lang="en-US" sz="1200" b="0" baseline="0" dirty="0" smtClean="0"/>
          </a:p>
          <a:p>
            <a:pPr defTabSz="931774">
              <a:defRPr/>
            </a:pPr>
            <a:r>
              <a:rPr lang="en-US" sz="1200" b="1" baseline="0" dirty="0" smtClean="0"/>
              <a:t>Topics</a:t>
            </a:r>
          </a:p>
          <a:p>
            <a:pPr marL="228600" indent="-228600" defTabSz="931774">
              <a:buAutoNum type="arabicPeriod"/>
              <a:defRPr/>
            </a:pPr>
            <a:r>
              <a:rPr lang="en-US" sz="1200" b="1" baseline="0" dirty="0" smtClean="0"/>
              <a:t>Introduction</a:t>
            </a:r>
            <a:r>
              <a:rPr lang="en-US" sz="1200" b="0" baseline="0" dirty="0" smtClean="0"/>
              <a:t> to the </a:t>
            </a:r>
            <a:r>
              <a:rPr lang="en-US" sz="1200" b="1" baseline="0" dirty="0" smtClean="0"/>
              <a:t>Industrial Internet of Things </a:t>
            </a:r>
            <a:r>
              <a:rPr lang="en-US" sz="1200" b="0" baseline="0" dirty="0" smtClean="0"/>
              <a:t>and the workshop including:</a:t>
            </a:r>
          </a:p>
          <a:p>
            <a:pPr marL="685800" lvl="1" indent="-228600" defTabSz="931774">
              <a:buAutoNum type="arabicPeriod"/>
              <a:defRPr/>
            </a:pPr>
            <a:r>
              <a:rPr lang="en-US" sz="1200" b="0" baseline="0" dirty="0" smtClean="0"/>
              <a:t>Overview of the topics and the hardware</a:t>
            </a:r>
          </a:p>
          <a:p>
            <a:pPr marL="685800" lvl="1" indent="-228600" defTabSz="931774">
              <a:buAutoNum type="arabicPeriod"/>
              <a:defRPr/>
            </a:pPr>
            <a:r>
              <a:rPr lang="en-US" sz="1200" b="0" baseline="0" dirty="0" smtClean="0"/>
              <a:t>What is Industry 4.0?</a:t>
            </a:r>
          </a:p>
          <a:p>
            <a:pPr marL="685800" lvl="1" indent="-228600" defTabSz="931774">
              <a:buAutoNum type="arabicPeriod"/>
              <a:defRPr/>
            </a:pPr>
            <a:r>
              <a:rPr lang="en-US" sz="1200" b="0" baseline="0" dirty="0" smtClean="0"/>
              <a:t>What </a:t>
            </a:r>
            <a:r>
              <a:rPr lang="en-US" sz="1200" b="1" baseline="0" dirty="0" smtClean="0"/>
              <a:t>business opportunities </a:t>
            </a:r>
            <a:r>
              <a:rPr lang="en-US" sz="1200" b="0" baseline="0" dirty="0" smtClean="0"/>
              <a:t>and solutions will Industry 4.0 provide?</a:t>
            </a:r>
          </a:p>
          <a:p>
            <a:pPr marL="685800" lvl="1" indent="-228600" defTabSz="931774">
              <a:buAutoNum type="arabicPeriod"/>
              <a:defRPr/>
            </a:pPr>
            <a:r>
              <a:rPr lang="en-US" sz="1200" b="0" baseline="0" dirty="0" smtClean="0"/>
              <a:t>What are the </a:t>
            </a:r>
            <a:r>
              <a:rPr lang="en-US" sz="1200" b="1" baseline="0" dirty="0" smtClean="0"/>
              <a:t>key technologies </a:t>
            </a:r>
            <a:r>
              <a:rPr lang="en-US" sz="1200" b="0" baseline="0" dirty="0" smtClean="0"/>
              <a:t>that enable new value in Industry 4.0?</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Continuous </a:t>
            </a:r>
            <a:r>
              <a:rPr lang="en-US" b="1" baseline="0" dirty="0" smtClean="0"/>
              <a:t>Visibility</a:t>
            </a:r>
            <a:r>
              <a:rPr lang="en-US" b="0" baseline="0" dirty="0" smtClean="0"/>
              <a:t> into business processes by deploying </a:t>
            </a:r>
            <a:r>
              <a:rPr lang="en-US" b="1" baseline="0" dirty="0" smtClean="0"/>
              <a:t>physical sensors </a:t>
            </a:r>
            <a:r>
              <a:rPr lang="en-US" b="0" baseline="0" dirty="0" smtClean="0"/>
              <a:t>and using </a:t>
            </a:r>
            <a:r>
              <a:rPr lang="en-US" b="1" baseline="0" dirty="0" smtClean="0"/>
              <a:t>analytics</a:t>
            </a:r>
            <a:r>
              <a:rPr lang="en-US" b="0" baseline="0" dirty="0" smtClean="0"/>
              <a:t>, </a:t>
            </a:r>
            <a:r>
              <a:rPr lang="en-US" b="1" baseline="0" dirty="0" smtClean="0"/>
              <a:t>digital twins </a:t>
            </a:r>
            <a:r>
              <a:rPr lang="en-US" b="0" baseline="0" dirty="0" smtClean="0"/>
              <a:t>and </a:t>
            </a:r>
            <a:r>
              <a:rPr lang="en-US" b="1" baseline="0" dirty="0" smtClean="0"/>
              <a:t>machine learning </a:t>
            </a:r>
            <a:r>
              <a:rPr lang="en-US" b="0" baseline="0" dirty="0" smtClean="0"/>
              <a:t>creates a </a:t>
            </a:r>
            <a:r>
              <a:rPr lang="en-US" b="1" baseline="0" dirty="0" smtClean="0"/>
              <a:t>Virtuous Cycle</a:t>
            </a:r>
            <a:r>
              <a:rPr lang="en-US" b="0" baseline="0" dirty="0" smtClean="0"/>
              <a:t>.</a:t>
            </a:r>
          </a:p>
          <a:p>
            <a:pPr marL="685800" marR="0" lvl="1" indent="-228600" algn="l" defTabSz="931774" rtl="0" eaLnBrk="1" fontAlgn="auto" latinLnBrk="0" hangingPunct="1">
              <a:lnSpc>
                <a:spcPct val="100000"/>
              </a:lnSpc>
              <a:spcBef>
                <a:spcPts val="0"/>
              </a:spcBef>
              <a:spcAft>
                <a:spcPts val="0"/>
              </a:spcAft>
              <a:buClrTx/>
              <a:buSzTx/>
              <a:buFontTx/>
              <a:buAutoNum type="arabicPeriod"/>
              <a:tabLst/>
              <a:defRPr/>
            </a:pPr>
            <a:r>
              <a:rPr lang="en-US" sz="1200" b="0" baseline="0" dirty="0" smtClean="0"/>
              <a:t>What </a:t>
            </a:r>
            <a:r>
              <a:rPr lang="en-US" b="1" dirty="0" smtClean="0"/>
              <a:t>Pilot Opportunities </a:t>
            </a:r>
            <a:r>
              <a:rPr lang="en-US" sz="1200" b="0" baseline="0" dirty="0" smtClean="0"/>
              <a:t>can your business begin to harness the Industrial </a:t>
            </a:r>
            <a:r>
              <a:rPr lang="en-US" sz="1200" b="0" baseline="0" dirty="0" err="1" smtClean="0"/>
              <a:t>IoT</a:t>
            </a: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685800" lvl="1" indent="-228600" defTabSz="931774">
              <a:buAutoNum type="arabicPeriod"/>
              <a:defRPr/>
            </a:pPr>
            <a:endParaRPr lang="en-US" sz="1200" b="0" baseline="0" dirty="0" smtClean="0"/>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baseline="0" dirty="0" smtClean="0"/>
              <a:t>Formalizing the IIoT </a:t>
            </a:r>
            <a:r>
              <a:rPr lang="en-US" sz="1200" b="0" baseline="0" dirty="0" smtClean="0"/>
              <a:t>– We will give an overview of the </a:t>
            </a:r>
            <a:r>
              <a:rPr lang="en-US" sz="1200" b="0" i="0" u="none" strike="noStrike" kern="1200" dirty="0" smtClean="0">
                <a:solidFill>
                  <a:schemeClr val="tx1"/>
                </a:solidFill>
                <a:effectLst/>
                <a:latin typeface="+mn-lt"/>
                <a:ea typeface="+mn-ea"/>
                <a:cs typeface="+mn-cs"/>
                <a:hlinkClick r:id="rId3"/>
              </a:rPr>
              <a:t>Industrial Internet Consortium (IIC)</a:t>
            </a:r>
            <a:r>
              <a:rPr lang="en-US" sz="1200" b="0" i="0" u="none" strike="noStrike" kern="1200" dirty="0" smtClean="0">
                <a:solidFill>
                  <a:schemeClr val="tx1"/>
                </a:solidFill>
                <a:effectLst/>
                <a:latin typeface="+mn-lt"/>
                <a:ea typeface="+mn-ea"/>
                <a:cs typeface="+mn-cs"/>
              </a:rPr>
              <a:t> and create</a:t>
            </a:r>
            <a:r>
              <a:rPr lang="en-US" sz="1200" b="0" i="0" u="none" strike="noStrike" kern="1200" baseline="0" dirty="0" smtClean="0">
                <a:solidFill>
                  <a:schemeClr val="tx1"/>
                </a:solidFill>
                <a:effectLst/>
                <a:latin typeface="+mn-lt"/>
                <a:ea typeface="+mn-ea"/>
                <a:cs typeface="+mn-cs"/>
              </a:rPr>
              <a:t> a architecture based on their whitepapers.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u="none" strike="noStrike" kern="1200" baseline="0" dirty="0" smtClean="0">
                <a:solidFill>
                  <a:schemeClr val="tx1"/>
                </a:solidFill>
                <a:effectLst/>
                <a:latin typeface="+mn-lt"/>
                <a:ea typeface="+mn-ea"/>
                <a:cs typeface="+mn-cs"/>
              </a:rPr>
              <a:t>Physical Sensors and Actuators </a:t>
            </a:r>
            <a:r>
              <a:rPr lang="en-US" sz="1200" b="0" i="0" u="none" strike="noStrike" kern="1200" baseline="0" dirty="0" smtClean="0">
                <a:solidFill>
                  <a:schemeClr val="tx1"/>
                </a:solidFill>
                <a:effectLst/>
                <a:latin typeface="+mn-lt"/>
                <a:ea typeface="+mn-ea"/>
                <a:cs typeface="+mn-cs"/>
              </a:rPr>
              <a:t>– We will explore the hardware sensors in the </a:t>
            </a:r>
            <a:r>
              <a:rPr lang="en-US" b="1" dirty="0" smtClean="0"/>
              <a:t>Up2 Grove </a:t>
            </a:r>
            <a:r>
              <a:rPr lang="en-US" b="1" dirty="0" err="1" smtClean="0"/>
              <a:t>IoT</a:t>
            </a:r>
            <a:r>
              <a:rPr lang="en-US" b="1" dirty="0" smtClean="0"/>
              <a:t> Development Kit </a:t>
            </a:r>
            <a:r>
              <a:rPr lang="en-US" dirty="0" smtClean="0"/>
              <a:t>and use </a:t>
            </a:r>
            <a:r>
              <a:rPr lang="en-US" b="1" dirty="0" smtClean="0"/>
              <a:t>Arduino Create </a:t>
            </a:r>
            <a:r>
              <a:rPr lang="en-US" dirty="0" smtClean="0"/>
              <a:t>to build a couple of sensor based</a:t>
            </a:r>
            <a:r>
              <a:rPr lang="en-US" baseline="0" dirty="0" smtClean="0"/>
              <a:t> labs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Communications and Protocols </a:t>
            </a:r>
            <a:r>
              <a:rPr lang="en-US" sz="1200" b="0" i="0" kern="1200" baseline="0" dirty="0" smtClean="0">
                <a:solidFill>
                  <a:schemeClr val="tx1"/>
                </a:solidFill>
                <a:effectLst/>
                <a:latin typeface="+mn-lt"/>
                <a:ea typeface="+mn-ea"/>
                <a:cs typeface="+mn-cs"/>
              </a:rPr>
              <a:t>– We will talk about </a:t>
            </a:r>
            <a:r>
              <a:rPr lang="en-US" sz="1200" b="1" i="0" kern="1200" baseline="0" dirty="0" smtClean="0">
                <a:solidFill>
                  <a:schemeClr val="tx1"/>
                </a:solidFill>
                <a:effectLst/>
                <a:latin typeface="+mn-lt"/>
                <a:ea typeface="+mn-ea"/>
                <a:cs typeface="+mn-cs"/>
              </a:rPr>
              <a:t>scalability</a:t>
            </a:r>
            <a:r>
              <a:rPr lang="en-US" sz="1200" b="0" i="0" kern="1200" baseline="0" dirty="0" smtClean="0">
                <a:solidFill>
                  <a:schemeClr val="tx1"/>
                </a:solidFill>
                <a:effectLst/>
                <a:latin typeface="+mn-lt"/>
                <a:ea typeface="+mn-ea"/>
                <a:cs typeface="+mn-cs"/>
              </a:rPr>
              <a:t> in a IIoT network and three protocols </a:t>
            </a:r>
            <a:r>
              <a:rPr lang="en-US" sz="1200" b="1" i="0" kern="1200" baseline="0" dirty="0" smtClean="0">
                <a:solidFill>
                  <a:schemeClr val="tx1"/>
                </a:solidFill>
                <a:effectLst/>
                <a:latin typeface="+mn-lt"/>
                <a:ea typeface="+mn-ea"/>
                <a:cs typeface="+mn-cs"/>
              </a:rPr>
              <a:t>MQTT, OPC-UA</a:t>
            </a:r>
            <a:r>
              <a:rPr lang="en-US" sz="1200" b="0" i="0" kern="1200" baseline="0" dirty="0" smtClean="0">
                <a:solidFill>
                  <a:schemeClr val="tx1"/>
                </a:solidFill>
                <a:effectLst/>
                <a:latin typeface="+mn-lt"/>
                <a:ea typeface="+mn-ea"/>
                <a:cs typeface="+mn-cs"/>
              </a:rPr>
              <a:t> and </a:t>
            </a:r>
            <a:r>
              <a:rPr lang="en-US" sz="1200" b="1" i="0" kern="1200" baseline="0" dirty="0" smtClean="0">
                <a:solidFill>
                  <a:schemeClr val="tx1"/>
                </a:solidFill>
                <a:effectLst/>
                <a:latin typeface="+mn-lt"/>
                <a:ea typeface="+mn-ea"/>
                <a:cs typeface="+mn-cs"/>
              </a:rPr>
              <a:t>DDS</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Automation </a:t>
            </a:r>
            <a:r>
              <a:rPr lang="en-US" sz="1200" b="0" i="0" kern="1200" baseline="0" dirty="0" smtClean="0">
                <a:solidFill>
                  <a:schemeClr val="tx1"/>
                </a:solidFill>
                <a:effectLst/>
                <a:latin typeface="+mn-lt"/>
                <a:ea typeface="+mn-ea"/>
                <a:cs typeface="+mn-cs"/>
              </a:rPr>
              <a:t>– Reactions based on sensor data</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Smart Video System – the Intel CV SDK which includes </a:t>
            </a:r>
            <a:r>
              <a:rPr lang="en-US" sz="1200" b="1" i="0" kern="1200" dirty="0" err="1" smtClean="0">
                <a:solidFill>
                  <a:schemeClr val="tx1"/>
                </a:solidFill>
                <a:effectLst/>
                <a:latin typeface="+mn-lt"/>
                <a:ea typeface="+mn-ea"/>
                <a:cs typeface="+mn-cs"/>
              </a:rPr>
              <a:t>Open</a:t>
            </a:r>
            <a:r>
              <a:rPr lang="en-US" sz="1200" b="1" i="0" kern="1200" baseline="0" dirty="0" err="1" smtClean="0">
                <a:solidFill>
                  <a:schemeClr val="tx1"/>
                </a:solidFill>
                <a:effectLst/>
                <a:latin typeface="+mn-lt"/>
                <a:ea typeface="+mn-ea"/>
                <a:cs typeface="+mn-cs"/>
              </a:rPr>
              <a:t>VX</a:t>
            </a:r>
            <a:r>
              <a:rPr lang="en-US" sz="1200" b="1" i="0" kern="1200" baseline="0" dirty="0" smtClean="0">
                <a:solidFill>
                  <a:schemeClr val="tx1"/>
                </a:solidFill>
                <a:effectLst/>
                <a:latin typeface="+mn-lt"/>
                <a:ea typeface="+mn-ea"/>
                <a:cs typeface="+mn-cs"/>
              </a:rPr>
              <a:t> and </a:t>
            </a:r>
            <a:r>
              <a:rPr lang="en-US" sz="1200" b="1" i="0" kern="1200" baseline="0" dirty="0" err="1" smtClean="0">
                <a:solidFill>
                  <a:schemeClr val="tx1"/>
                </a:solidFill>
                <a:effectLst/>
                <a:latin typeface="+mn-lt"/>
                <a:ea typeface="+mn-ea"/>
                <a:cs typeface="+mn-cs"/>
              </a:rPr>
              <a:t>OpenCV</a:t>
            </a:r>
            <a:r>
              <a:rPr lang="en-US" sz="1200" b="1" i="0" kern="1200" baseline="0" dirty="0" smtClean="0">
                <a:solidFill>
                  <a:schemeClr val="tx1"/>
                </a:solidFill>
                <a:effectLst/>
                <a:latin typeface="+mn-lt"/>
                <a:ea typeface="+mn-ea"/>
                <a:cs typeface="+mn-cs"/>
              </a:rPr>
              <a:t> as well as the deep learning kit and the inference engine.</a:t>
            </a: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endParaRPr lang="en-US" sz="1200" b="1" i="0" kern="1200" baseline="0" dirty="0" smtClean="0">
              <a:solidFill>
                <a:schemeClr val="tx1"/>
              </a:solidFill>
              <a:effectLst/>
              <a:latin typeface="+mn-lt"/>
              <a:ea typeface="+mn-ea"/>
              <a:cs typeface="+mn-cs"/>
            </a:endParaRPr>
          </a:p>
          <a:p>
            <a:pPr marL="228600" marR="0" lvl="0" indent="-228600" algn="l" defTabSz="931774" rtl="0" eaLnBrk="1" fontAlgn="auto" latinLnBrk="0" hangingPunct="1">
              <a:lnSpc>
                <a:spcPct val="100000"/>
              </a:lnSpc>
              <a:spcBef>
                <a:spcPts val="0"/>
              </a:spcBef>
              <a:spcAft>
                <a:spcPts val="0"/>
              </a:spcAft>
              <a:buClrTx/>
              <a:buSzTx/>
              <a:buFontTx/>
              <a:buAutoNum type="arabicPeriod"/>
              <a:tabLst/>
              <a:defRPr/>
            </a:pPr>
            <a:r>
              <a:rPr lang="en-US" sz="1200" b="1" i="0" kern="1200" baseline="0" dirty="0" smtClean="0">
                <a:solidFill>
                  <a:schemeClr val="tx1"/>
                </a:solidFill>
                <a:effectLst/>
                <a:latin typeface="+mn-lt"/>
                <a:ea typeface="+mn-ea"/>
                <a:cs typeface="+mn-cs"/>
              </a:rPr>
              <a:t>Machine Learning, Predictive Analytics, and Business Analytics will be written for the 2 day workshop.</a:t>
            </a:r>
            <a:endParaRPr lang="en-US" sz="1200" b="1" i="0" kern="1200" dirty="0" smtClean="0">
              <a:solidFill>
                <a:schemeClr val="tx1"/>
              </a:solidFill>
              <a:effectLst/>
              <a:latin typeface="+mn-lt"/>
              <a:ea typeface="+mn-ea"/>
              <a:cs typeface="+mn-cs"/>
            </a:endParaRPr>
          </a:p>
          <a:p>
            <a:pPr marL="685800" lvl="1" indent="-228600" defTabSz="931774">
              <a:buAutoNum type="arabicPeriod"/>
              <a:defRPr/>
            </a:pPr>
            <a:endParaRPr lang="en-US" sz="1200" b="0" baseline="0" dirty="0" smtClean="0"/>
          </a:p>
          <a:p>
            <a:pPr defTabSz="931774">
              <a:defRPr/>
            </a:pPr>
            <a:endParaRPr lang="en-US" sz="1200" b="0" baseline="0" dirty="0" smtClean="0"/>
          </a:p>
          <a:p>
            <a:pPr defTabSz="931774">
              <a:defRPr/>
            </a:pPr>
            <a:endParaRPr lang="en-US" dirty="0" smtClean="0"/>
          </a:p>
          <a:p>
            <a:pPr defTabSz="931774">
              <a:defRPr/>
            </a:pPr>
            <a:endParaRPr lang="en-US" dirty="0" smtClean="0"/>
          </a:p>
          <a:p>
            <a:pPr defTabSz="931774">
              <a:defRPr/>
            </a:pPr>
            <a:endParaRPr lang="en-US" dirty="0" smtClean="0"/>
          </a:p>
          <a:p>
            <a:pPr defTabSz="931774">
              <a:defRPr/>
            </a:pPr>
            <a:r>
              <a:rPr lang="en-US" dirty="0" smtClean="0"/>
              <a:t>Industrial</a:t>
            </a:r>
            <a:r>
              <a:rPr lang="en-US" baseline="0" dirty="0" smtClean="0"/>
              <a:t> </a:t>
            </a:r>
            <a:r>
              <a:rPr lang="en-US" baseline="0" dirty="0" err="1" smtClean="0"/>
              <a:t>IoT</a:t>
            </a:r>
            <a:r>
              <a:rPr lang="en-US" baseline="0" dirty="0" smtClean="0"/>
              <a:t> or </a:t>
            </a:r>
            <a:r>
              <a:rPr lang="en-US" dirty="0" smtClean="0"/>
              <a:t>Industry</a:t>
            </a:r>
            <a:r>
              <a:rPr lang="en-US" baseline="0" dirty="0" smtClean="0"/>
              <a:t> 4.0 has arrived at the doorstep many of the industrial companies and going forward high investment will flow into new digitalization processes changing the way the industrial ecosystem will operate.  This workshops is an introduction in the concepts and formal architectures of Industry 4.0.  The workshop is divided into modules. </a:t>
            </a:r>
            <a:r>
              <a:rPr lang="en-US" dirty="0" smtClean="0">
                <a:latin typeface="+mn-lt"/>
              </a:rPr>
              <a:t>Each Module contains a lecture and a hands-on lab exercise that builds towards a</a:t>
            </a:r>
            <a:r>
              <a:rPr lang="en-US" baseline="0" dirty="0" smtClean="0">
                <a:latin typeface="+mn-lt"/>
              </a:rPr>
              <a:t> test </a:t>
            </a:r>
            <a:r>
              <a:rPr lang="en-US" dirty="0" smtClean="0">
                <a:latin typeface="+mn-lt"/>
              </a:rPr>
              <a:t>prototype of an IIoT infrastructure based on the Industrial</a:t>
            </a:r>
            <a:r>
              <a:rPr lang="en-US" baseline="0" dirty="0" smtClean="0">
                <a:latin typeface="+mn-lt"/>
              </a:rPr>
              <a:t> Internet Consortium’s IIoT Reference Architecture and Intel technology.</a:t>
            </a:r>
          </a:p>
          <a:p>
            <a:pPr defTabSz="931774">
              <a:defRPr/>
            </a:pPr>
            <a:endParaRPr lang="en-US" baseline="0" dirty="0" smtClean="0">
              <a:latin typeface="+mn-lt"/>
            </a:endParaRPr>
          </a:p>
          <a:p>
            <a:pPr defTabSz="931774">
              <a:defRPr/>
            </a:pPr>
            <a:r>
              <a:rPr lang="en-US" baseline="0" dirty="0" smtClean="0">
                <a:latin typeface="+mn-lt"/>
              </a:rPr>
              <a:t>In the second module, we will introduce a formal structure for realizing an IIoT deployment.  The later modules fit </a:t>
            </a:r>
            <a:endParaRPr lang="en-US" dirty="0" smtClean="0">
              <a:latin typeface="+mn-lt"/>
            </a:endParaRPr>
          </a:p>
          <a:p>
            <a:endParaRPr lang="en-US" baseline="0" dirty="0" smtClean="0"/>
          </a:p>
        </p:txBody>
      </p:sp>
      <p:sp>
        <p:nvSpPr>
          <p:cNvPr id="4" name="Slide Number Placeholder 3"/>
          <p:cNvSpPr>
            <a:spLocks noGrp="1"/>
          </p:cNvSpPr>
          <p:nvPr>
            <p:ph type="sldNum" sz="quarter" idx="10"/>
          </p:nvPr>
        </p:nvSpPr>
        <p:spPr/>
        <p:txBody>
          <a:bodyPr/>
          <a:lstStyle/>
          <a:p>
            <a:fld id="{BC02897E-1B9B-4D97-95E3-E7A13458AE7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565803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20</a:t>
            </a:fld>
            <a:endParaRPr lang="en-US"/>
          </a:p>
        </p:txBody>
      </p:sp>
    </p:spTree>
    <p:extLst>
      <p:ext uri="{BB962C8B-B14F-4D97-AF65-F5344CB8AC3E}">
        <p14:creationId xmlns:p14="http://schemas.microsoft.com/office/powerpoint/2010/main" val="1935254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Hard versus Soft Real-Time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Real-time systems can be classified as either </a:t>
            </a:r>
            <a:r>
              <a:rPr lang="en-US" sz="1200" b="0" i="1" kern="1200" dirty="0" smtClean="0">
                <a:solidFill>
                  <a:schemeClr val="tx1"/>
                </a:solidFill>
                <a:effectLst/>
                <a:latin typeface="+mn-lt"/>
                <a:ea typeface="+mn-ea"/>
                <a:cs typeface="+mn-cs"/>
              </a:rPr>
              <a:t>hard</a:t>
            </a:r>
            <a:r>
              <a:rPr lang="en-US" sz="1200" b="0" i="0" kern="1200" dirty="0" smtClean="0">
                <a:solidFill>
                  <a:schemeClr val="tx1"/>
                </a:solidFill>
                <a:effectLst/>
                <a:latin typeface="+mn-lt"/>
                <a:ea typeface="+mn-ea"/>
                <a:cs typeface="+mn-cs"/>
              </a:rPr>
              <a:t> real-time or </a:t>
            </a:r>
            <a:r>
              <a:rPr lang="en-US" sz="1200" b="0" i="1" kern="1200" dirty="0" smtClean="0">
                <a:solidFill>
                  <a:schemeClr val="tx1"/>
                </a:solidFill>
                <a:effectLst/>
                <a:latin typeface="+mn-lt"/>
                <a:ea typeface="+mn-ea"/>
                <a:cs typeface="+mn-cs"/>
              </a:rPr>
              <a:t>soft</a:t>
            </a:r>
            <a:r>
              <a:rPr lang="en-US" sz="1200" b="0" i="0" kern="1200" dirty="0" smtClean="0">
                <a:solidFill>
                  <a:schemeClr val="tx1"/>
                </a:solidFill>
                <a:effectLst/>
                <a:latin typeface="+mn-lt"/>
                <a:ea typeface="+mn-ea"/>
                <a:cs typeface="+mn-cs"/>
              </a:rPr>
              <a:t> real-time. The primary difference between them is the consequences of missing a scheduling deadline. In hard real-time, the scheduling deadline must be met every single time. Missing the deadline means the system has failed, possibly with catastrophic consequences.</a:t>
            </a:r>
          </a:p>
          <a:p>
            <a:r>
              <a:rPr lang="en-US" sz="1200" b="0" i="0" kern="1200" dirty="0" smtClean="0">
                <a:solidFill>
                  <a:schemeClr val="tx1"/>
                </a:solidFill>
                <a:effectLst/>
                <a:latin typeface="+mn-lt"/>
                <a:ea typeface="+mn-ea"/>
                <a:cs typeface="+mn-cs"/>
              </a:rPr>
              <a:t>A good example of hard real-time is a fly-by-wire flight control system where a computer intervenes between the pilot and the engine and control surfaces. The control algorithm depends on precisely timed samples of airspeed, altitude, rate of climb or descent, and so on. If these samples are late, the algorithm can become unstable and the plane crashes.</a:t>
            </a:r>
          </a:p>
          <a:p>
            <a:r>
              <a:rPr lang="en-US" sz="1200" b="0" i="0" kern="1200" dirty="0" smtClean="0">
                <a:solidFill>
                  <a:schemeClr val="tx1"/>
                </a:solidFill>
                <a:effectLst/>
                <a:latin typeface="+mn-lt"/>
                <a:ea typeface="+mn-ea"/>
                <a:cs typeface="+mn-cs"/>
              </a:rPr>
              <a:t>Soft real-time can tolerate missing a deadline occasionally, if an average latency is maintained. The scheduling deadline is more of a goal than an absolute. A good example of soft real-time is the network of automated teller machines. “Come on,” I hear you say, “the ATM network isn’t real-time.” Oh yes it is, because when you put your card in that machine, you expect a response within a few seconds. So the designers of the ATM network have set a goal of responding in, say, 5 seconds. But they are not going to get terribly upset if occasionally it takes a few seconds longer. After all, what’s the worst that can happen? You get annoyed.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21</a:t>
            </a:fld>
            <a:endParaRPr lang="en-US"/>
          </a:p>
        </p:txBody>
      </p:sp>
    </p:spTree>
    <p:extLst>
      <p:ext uri="{BB962C8B-B14F-4D97-AF65-F5344CB8AC3E}">
        <p14:creationId xmlns:p14="http://schemas.microsoft.com/office/powerpoint/2010/main" val="3257839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22</a:t>
            </a:fld>
            <a:endParaRPr lang="en-US"/>
          </a:p>
        </p:txBody>
      </p:sp>
    </p:spTree>
    <p:extLst>
      <p:ext uri="{BB962C8B-B14F-4D97-AF65-F5344CB8AC3E}">
        <p14:creationId xmlns:p14="http://schemas.microsoft.com/office/powerpoint/2010/main" val="2421285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23</a:t>
            </a:fld>
            <a:endParaRPr lang="en-US"/>
          </a:p>
        </p:txBody>
      </p:sp>
    </p:spTree>
    <p:extLst>
      <p:ext uri="{BB962C8B-B14F-4D97-AF65-F5344CB8AC3E}">
        <p14:creationId xmlns:p14="http://schemas.microsoft.com/office/powerpoint/2010/main" val="1078093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vs Virtual</a:t>
            </a:r>
            <a:r>
              <a:rPr lang="en-US" baseline="0" dirty="0" smtClean="0"/>
              <a:t> Machines</a:t>
            </a:r>
          </a:p>
          <a:p>
            <a:endParaRPr lang="en-US" baseline="0" dirty="0" smtClean="0"/>
          </a:p>
          <a:p>
            <a:r>
              <a:rPr lang="en-US" baseline="0" dirty="0" smtClean="0"/>
              <a:t>Research: Kata containers</a:t>
            </a:r>
          </a:p>
          <a:p>
            <a:r>
              <a:rPr lang="en-US" baseline="0" dirty="0" smtClean="0"/>
              <a:t>Research</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24</a:t>
            </a:fld>
            <a:endParaRPr lang="en-US"/>
          </a:p>
        </p:txBody>
      </p:sp>
    </p:spTree>
    <p:extLst>
      <p:ext uri="{BB962C8B-B14F-4D97-AF65-F5344CB8AC3E}">
        <p14:creationId xmlns:p14="http://schemas.microsoft.com/office/powerpoint/2010/main" val="4122482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was conceived and built as a general-purpose multiuser operating system in the model of Unix. The goals of a multiuser system are generally in conflict with the goals of real-time operation. General purpose operating systems are tuned to maximize average throughput even at the expense of latency, while real-time operating systems attempt to minimize, and place an upper bound on, latency, sometimes at the expense of average throughput.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several reasons why standard Linux is not considered suitable for real-time use:</a:t>
            </a:r>
          </a:p>
          <a:p>
            <a:r>
              <a:rPr lang="en-US" sz="1200" b="0" i="0" kern="1200" dirty="0" smtClean="0">
                <a:solidFill>
                  <a:schemeClr val="tx1"/>
                </a:solidFill>
                <a:effectLst/>
                <a:latin typeface="+mn-lt"/>
                <a:ea typeface="+mn-ea"/>
                <a:cs typeface="+mn-cs"/>
              </a:rPr>
              <a:t>• “Coarse-grained Synchronization”: This is a fancy way of saying that kernel system calls are not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Once a process enters the kernel, it cannot be preempted until it is ready to exit the kernel. Actually, this is no longer the case. Much kernel code is now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and preemption is a kernel configuration option.</a:t>
            </a:r>
          </a:p>
          <a:p>
            <a:r>
              <a:rPr lang="en-US" sz="1200" b="0" i="0" kern="1200" dirty="0" smtClean="0">
                <a:solidFill>
                  <a:schemeClr val="tx1"/>
                </a:solidFill>
                <a:effectLst/>
                <a:latin typeface="+mn-lt"/>
                <a:ea typeface="+mn-ea"/>
                <a:cs typeface="+mn-cs"/>
              </a:rPr>
              <a:t>• Paging: The process of swapping pages in and out of virtual memory is, for all practical purposes, unbounded. We have no way of knowing how long it will take to get a page off of a disk drive, and so we simply cannot place an upper bound on the time a process may be delayed due to a page fault.</a:t>
            </a:r>
          </a:p>
          <a:p>
            <a:r>
              <a:rPr lang="en-US" sz="1200" b="0" i="0" kern="1200" dirty="0" smtClean="0">
                <a:solidFill>
                  <a:schemeClr val="tx1"/>
                </a:solidFill>
                <a:effectLst/>
                <a:latin typeface="+mn-lt"/>
                <a:ea typeface="+mn-ea"/>
                <a:cs typeface="+mn-cs"/>
              </a:rPr>
              <a:t>• “Fairness” in Scheduling: Reflecting its Unix heritage as a multiuser time-sharing system, the conventional Linux scheduler does its best to be fair to all processes. Thus, the scheduler may give the processor to a low priority process that has been waiting a long time, even though a higher priority process is ready to run. It should be noted, though, that the scheduler has improved substantially over the years to the point where standard Linux could be considered soft real-time.</a:t>
            </a:r>
          </a:p>
          <a:p>
            <a:r>
              <a:rPr lang="en-US" sz="1200" b="0" i="0" kern="1200" dirty="0" smtClean="0">
                <a:solidFill>
                  <a:schemeClr val="tx1"/>
                </a:solidFill>
                <a:effectLst/>
                <a:latin typeface="+mn-lt"/>
                <a:ea typeface="+mn-ea"/>
                <a:cs typeface="+mn-cs"/>
              </a:rPr>
              <a:t>• Request Reordering: Linux reorders I/O requests from multiple processes to make more efficient use of hardware. For example, hard disk block reads from a lower priority process may be given precedence over read requests from a higher priority process in order to minimize disk head movement or improve the chances of error recovery.</a:t>
            </a:r>
          </a:p>
          <a:p>
            <a:r>
              <a:rPr lang="en-US" sz="1200" b="0" i="0" kern="1200" dirty="0" smtClean="0">
                <a:solidFill>
                  <a:schemeClr val="tx1"/>
                </a:solidFill>
                <a:effectLst/>
                <a:latin typeface="+mn-lt"/>
                <a:ea typeface="+mn-ea"/>
                <a:cs typeface="+mn-cs"/>
              </a:rPr>
              <a:t>• “Batching”: Linux will batch operations to make more efficient use of resources. For example, instead of freeing one page at a time when memory gets tight, Linux will run through the list of pages, clearing out as many as possible, delaying the execution of all processes.</a:t>
            </a:r>
          </a:p>
          <a:p>
            <a:r>
              <a:rPr lang="en-US" sz="1200" b="0" i="0" kern="1200" dirty="0" smtClean="0">
                <a:solidFill>
                  <a:schemeClr val="tx1"/>
                </a:solidFill>
                <a:effectLst/>
                <a:latin typeface="+mn-lt"/>
                <a:ea typeface="+mn-ea"/>
                <a:cs typeface="+mn-cs"/>
              </a:rPr>
              <a:t>Years ago the consequences of these issues in using Linux, or even Windows on a PC, were noticeable. Back in the day, moving the mouse while executing a compute-intensive function like rendering a complex graphics image would cause the mouse to occasionally stop and then jump, because the compute- or I/O-bound process had the CPU locked up. With today’s high speed, multicore processors coupled with the vastly improved Linux scheduler, this is not nearly as noticeable.</a:t>
            </a:r>
          </a:p>
          <a:p>
            <a:r>
              <a:rPr lang="en-US" sz="1200" b="0" i="0" kern="1200" dirty="0" smtClean="0">
                <a:solidFill>
                  <a:schemeClr val="tx1"/>
                </a:solidFill>
                <a:effectLst/>
                <a:latin typeface="+mn-lt"/>
                <a:ea typeface="+mn-ea"/>
                <a:cs typeface="+mn-cs"/>
              </a:rPr>
              <a:t>The net effect of all these characteristics is that we cannot put an upper bound on the latency that a user task or process may encounter. By definition this is not real-time.</a:t>
            </a:r>
          </a:p>
          <a:p>
            <a:r>
              <a:rPr lang="en-US" sz="1200" b="0" i="0" kern="1200" cap="all" dirty="0" smtClean="0">
                <a:solidFill>
                  <a:schemeClr val="tx1"/>
                </a:solidFill>
                <a:effectLst/>
                <a:latin typeface="+mn-lt"/>
                <a:ea typeface="+mn-ea"/>
                <a:cs typeface="+mn-cs"/>
              </a:rPr>
              <a:t>MEASURING LATENCY: CYCLICTEST</a:t>
            </a:r>
          </a:p>
          <a:p>
            <a:r>
              <a:rPr lang="en-US" sz="1200" kern="1200" dirty="0" smtClean="0">
                <a:solidFill>
                  <a:schemeClr val="tx1"/>
                </a:solidFill>
                <a:effectLst/>
                <a:latin typeface="+mn-lt"/>
                <a:ea typeface="+mn-ea"/>
                <a:cs typeface="+mn-cs"/>
              </a:rPr>
              <a:t>There is a tool called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that measures latency. The basic operation of </a:t>
            </a:r>
            <a:r>
              <a:rPr lang="en-US" sz="1200" kern="1200" dirty="0" err="1" smtClean="0">
                <a:solidFill>
                  <a:schemeClr val="tx1"/>
                </a:solidFill>
                <a:effectLst/>
                <a:latin typeface="+mn-lt"/>
                <a:ea typeface="+mn-ea"/>
                <a:cs typeface="+mn-cs"/>
              </a:rPr>
              <a:t>cyclictest</a:t>
            </a:r>
            <a:r>
              <a:rPr lang="en-US" sz="1200" kern="1200" dirty="0" smtClean="0">
                <a:solidFill>
                  <a:schemeClr val="tx1"/>
                </a:solidFill>
                <a:effectLst/>
                <a:latin typeface="+mn-lt"/>
                <a:ea typeface="+mn-ea"/>
                <a:cs typeface="+mn-cs"/>
              </a:rPr>
              <a:t> is relatively trivial, as shown in </a:t>
            </a:r>
            <a:r>
              <a:rPr lang="en-US" sz="1200" u="none" strike="noStrike" kern="1200" dirty="0" smtClean="0">
                <a:solidFill>
                  <a:schemeClr val="tx1"/>
                </a:solidFill>
                <a:effectLst/>
                <a:latin typeface="+mn-lt"/>
                <a:ea typeface="+mn-ea"/>
                <a:cs typeface="+mn-cs"/>
                <a:hlinkClick r:id="rId3"/>
              </a:rPr>
              <a:t>Listing 17.</a:t>
            </a:r>
            <a:endParaRPr lang="en-US" sz="120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25</a:t>
            </a:fld>
            <a:endParaRPr lang="en-US"/>
          </a:p>
        </p:txBody>
      </p:sp>
    </p:spTree>
    <p:extLst>
      <p:ext uri="{BB962C8B-B14F-4D97-AF65-F5344CB8AC3E}">
        <p14:creationId xmlns:p14="http://schemas.microsoft.com/office/powerpoint/2010/main" val="118629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 Forced Preemption (Server):</a:t>
            </a:r>
            <a:r>
              <a:rPr lang="en-US" sz="1200" b="0" i="0" kern="1200" dirty="0" smtClean="0">
                <a:solidFill>
                  <a:schemeClr val="tx1"/>
                </a:solidFill>
                <a:effectLst/>
                <a:latin typeface="+mn-lt"/>
                <a:ea typeface="+mn-ea"/>
                <a:cs typeface="+mn-cs"/>
              </a:rPr>
              <a:t> This is the traditional Linux preemption model, intended to maximize throughput. This is the preferred model for server applications. System call returns and interrupts are the only preemption points.</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Voluntary Kernel Preemption (Desktop):</a:t>
            </a:r>
            <a:r>
              <a:rPr lang="en-US" sz="1200" b="0" i="0" kern="1200" dirty="0" smtClean="0">
                <a:solidFill>
                  <a:schemeClr val="tx1"/>
                </a:solidFill>
                <a:effectLst/>
                <a:latin typeface="+mn-lt"/>
                <a:ea typeface="+mn-ea"/>
                <a:cs typeface="+mn-cs"/>
              </a:rPr>
              <a:t> This option reduces the latency of the kernel by adding more “explicit preemption points” to the kernel code, at the cost of slightly lower throughput. In addition to explicit preemption points, system call returns and interrupt returns are still implicit preemption points.</a:t>
            </a:r>
          </a:p>
          <a:p>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Preemptible</a:t>
            </a:r>
            <a:r>
              <a:rPr lang="en-US" sz="1200" b="1" i="0" kern="1200" dirty="0" smtClean="0">
                <a:solidFill>
                  <a:schemeClr val="tx1"/>
                </a:solidFill>
                <a:effectLst/>
                <a:latin typeface="+mn-lt"/>
                <a:ea typeface="+mn-ea"/>
                <a:cs typeface="+mn-cs"/>
              </a:rPr>
              <a:t> Kernel (Low-Latency Desktop):</a:t>
            </a:r>
            <a:r>
              <a:rPr lang="en-US" sz="1200" b="0" i="0" kern="1200" dirty="0" smtClean="0">
                <a:solidFill>
                  <a:schemeClr val="tx1"/>
                </a:solidFill>
                <a:effectLst/>
                <a:latin typeface="+mn-lt"/>
                <a:ea typeface="+mn-ea"/>
                <a:cs typeface="+mn-cs"/>
              </a:rPr>
              <a:t> This option reduces the latency of the kernel even further by making all kernel code that is not executing in a critical section </a:t>
            </a:r>
            <a:r>
              <a:rPr lang="en-US" sz="1200" b="0" i="0" kern="1200" dirty="0" err="1" smtClean="0">
                <a:solidFill>
                  <a:schemeClr val="tx1"/>
                </a:solidFill>
                <a:effectLst/>
                <a:latin typeface="+mn-lt"/>
                <a:ea typeface="+mn-ea"/>
                <a:cs typeface="+mn-cs"/>
              </a:rPr>
              <a:t>preemptible</a:t>
            </a:r>
            <a:r>
              <a:rPr lang="en-US" sz="1200" b="0" i="0" kern="1200" dirty="0" smtClean="0">
                <a:solidFill>
                  <a:schemeClr val="tx1"/>
                </a:solidFill>
                <a:effectLst/>
                <a:latin typeface="+mn-lt"/>
                <a:ea typeface="+mn-ea"/>
                <a:cs typeface="+mn-cs"/>
              </a:rPr>
              <a:t>. An implicit preemption point is located after each preemption disable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by the way, that when we speak of kernel preemption, we are referring to </a:t>
            </a:r>
            <a:r>
              <a:rPr lang="en-US" sz="1200" b="0" i="1" kern="1200" dirty="0"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 latency, not </a:t>
            </a:r>
            <a:r>
              <a:rPr lang="en-US" sz="1200" b="0" i="1" kern="1200" dirty="0" smtClean="0">
                <a:solidFill>
                  <a:schemeClr val="tx1"/>
                </a:solidFill>
                <a:effectLst/>
                <a:latin typeface="+mn-lt"/>
                <a:ea typeface="+mn-ea"/>
                <a:cs typeface="+mn-cs"/>
              </a:rPr>
              <a:t>interrupt</a:t>
            </a:r>
            <a:r>
              <a:rPr lang="en-US" sz="1200" b="0" i="0" kern="1200" dirty="0" smtClean="0">
                <a:solidFill>
                  <a:schemeClr val="tx1"/>
                </a:solidFill>
                <a:effectLst/>
                <a:latin typeface="+mn-lt"/>
                <a:ea typeface="+mn-ea"/>
                <a:cs typeface="+mn-cs"/>
              </a:rPr>
              <a:t> latency. With a standard </a:t>
            </a:r>
            <a:r>
              <a:rPr lang="en-US" sz="1200" b="0" i="0" kern="1200" dirty="0" err="1" smtClean="0">
                <a:solidFill>
                  <a:schemeClr val="tx1"/>
                </a:solidFill>
                <a:effectLst/>
                <a:latin typeface="+mn-lt"/>
                <a:ea typeface="+mn-ea"/>
                <a:cs typeface="+mn-cs"/>
              </a:rPr>
              <a:t>uni</a:t>
            </a:r>
            <a:r>
              <a:rPr lang="en-US" sz="1200" b="0" i="0" kern="1200" dirty="0" smtClean="0">
                <a:solidFill>
                  <a:schemeClr val="tx1"/>
                </a:solidFill>
                <a:effectLst/>
                <a:latin typeface="+mn-lt"/>
                <a:ea typeface="+mn-ea"/>
                <a:cs typeface="+mn-cs"/>
              </a:rPr>
              <a:t>-processor Linux kernel, interrupt latency is on the order of 10 microseconds or less, depending of course on processor speed. As noted above, maximum </a:t>
            </a:r>
            <a:r>
              <a:rPr lang="en-US" sz="1200" b="0" i="1" kern="1200" dirty="0" err="1" smtClean="0">
                <a:solidFill>
                  <a:schemeClr val="tx1"/>
                </a:solidFill>
                <a:effectLst/>
                <a:latin typeface="+mn-lt"/>
                <a:ea typeface="+mn-ea"/>
                <a:cs typeface="+mn-cs"/>
              </a:rPr>
              <a:t>process</a:t>
            </a:r>
            <a:r>
              <a:rPr lang="en-US" sz="1200" b="0" i="0" kern="1200" dirty="0" err="1" smtClean="0">
                <a:solidFill>
                  <a:schemeClr val="tx1"/>
                </a:solidFill>
                <a:effectLst/>
                <a:latin typeface="+mn-lt"/>
                <a:ea typeface="+mn-ea"/>
                <a:cs typeface="+mn-cs"/>
              </a:rPr>
              <a:t>latency</a:t>
            </a:r>
            <a:r>
              <a:rPr lang="en-US" sz="1200" b="0" i="0" kern="1200" dirty="0" smtClean="0">
                <a:solidFill>
                  <a:schemeClr val="tx1"/>
                </a:solidFill>
                <a:effectLst/>
                <a:latin typeface="+mn-lt"/>
                <a:ea typeface="+mn-ea"/>
                <a:cs typeface="+mn-cs"/>
              </a:rPr>
              <a:t> for a standard kernel is in the tens of milliseconds. The preemption improvement strategy reduces that to one to two milliseconds.</a:t>
            </a:r>
          </a:p>
          <a:p>
            <a:r>
              <a:rPr lang="en-US" sz="1200" b="0" i="0" kern="1200" dirty="0" smtClean="0">
                <a:solidFill>
                  <a:schemeClr val="tx1"/>
                </a:solidFill>
                <a:effectLst/>
                <a:latin typeface="+mn-lt"/>
                <a:ea typeface="+mn-ea"/>
                <a:cs typeface="+mn-cs"/>
              </a:rPr>
              <a:t>The advantage to the preemption improvement approach is that the real-time applications run in user space, just like any Linux application using the familiar Linux/POSIX APIs. Real-time processes are subject to the same memory protection rules as ordinary processes. But it is still not hard real-time. Latency is reduced, but there are simply too many execution paths in the kernel to permit comprehensive analysis of determinism.</a:t>
            </a:r>
          </a:p>
          <a:p>
            <a:r>
              <a:rPr lang="en-US" sz="1200" b="0" i="0" kern="1200" dirty="0" smtClean="0">
                <a:solidFill>
                  <a:schemeClr val="tx1"/>
                </a:solidFill>
                <a:effectLst/>
                <a:latin typeface="+mn-lt"/>
                <a:ea typeface="+mn-ea"/>
                <a:cs typeface="+mn-cs"/>
              </a:rPr>
              <a:t>Along with kernel preemption, the process scheduler has undergone several major overhauls over the years. The original scheduler, in use through the 2.4 series, exhibited what is called O(n) behavior, meaning that the time required to schedule the next process was proportional to the number of ready processes in the queue. That is, the scheduler traversed the entire queue to determine which process had the highest claim on the processor at this instant in time.</a:t>
            </a:r>
          </a:p>
          <a:p>
            <a:r>
              <a:rPr lang="en-US" sz="1200" b="0" i="0" kern="1200" dirty="0" smtClean="0">
                <a:solidFill>
                  <a:schemeClr val="tx1"/>
                </a:solidFill>
                <a:effectLst/>
                <a:latin typeface="+mn-lt"/>
                <a:ea typeface="+mn-ea"/>
                <a:cs typeface="+mn-cs"/>
              </a:rPr>
              <a:t>So-called “big-O” notation is a way of representing the time complexity of algorithms as a function of the number of inputs. Many algorithms exhibit O(n) behavior, while others can be much worse, as in O(n</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or, really bad, O(n!). Most of the time, the best behavior is O(1), meaning that the execution time is constant with respect to the number of inputs. But, on the other hand, if the constant time is 3 hours, it might be better to look at an O(n) algorithm that may actually run faster for the most likely number of inputs.</a:t>
            </a:r>
          </a:p>
          <a:p>
            <a:r>
              <a:rPr lang="en-US" sz="1200" b="0" i="0" kern="1200" dirty="0" smtClean="0">
                <a:solidFill>
                  <a:schemeClr val="tx1"/>
                </a:solidFill>
                <a:effectLst/>
                <a:latin typeface="+mn-lt"/>
                <a:ea typeface="+mn-ea"/>
                <a:cs typeface="+mn-cs"/>
              </a:rPr>
              <a:t>The scheduler introduced in the 2.6 series exhibited O(1) behavior meaning that the scheduling time is independent of the number of ready processes. Kernel version 2.6.23 introduced the </a:t>
            </a:r>
            <a:r>
              <a:rPr lang="en-US" sz="1200" b="0" i="1" kern="1200" dirty="0" smtClean="0">
                <a:solidFill>
                  <a:schemeClr val="tx1"/>
                </a:solidFill>
                <a:effectLst/>
                <a:latin typeface="+mn-lt"/>
                <a:ea typeface="+mn-ea"/>
                <a:cs typeface="+mn-cs"/>
              </a:rPr>
              <a:t>Completely Fair Scheduler</a:t>
            </a:r>
            <a:r>
              <a:rPr lang="en-US" sz="1200" b="0" i="0" kern="1200" dirty="0" smtClean="0">
                <a:solidFill>
                  <a:schemeClr val="tx1"/>
                </a:solidFill>
                <a:effectLst/>
                <a:latin typeface="+mn-lt"/>
                <a:ea typeface="+mn-ea"/>
                <a:cs typeface="+mn-cs"/>
              </a:rPr>
              <a:t> (CFS), where the run queue is replaced by what is called a </a:t>
            </a:r>
            <a:r>
              <a:rPr lang="en-US" sz="1200" b="0" i="1" kern="1200" dirty="0" smtClean="0">
                <a:solidFill>
                  <a:schemeClr val="tx1"/>
                </a:solidFill>
                <a:effectLst/>
                <a:latin typeface="+mn-lt"/>
                <a:ea typeface="+mn-ea"/>
                <a:cs typeface="+mn-cs"/>
              </a:rPr>
              <a:t>Red-Black Tree</a:t>
            </a:r>
            <a:r>
              <a:rPr lang="en-US" sz="1200" b="0" i="0" kern="1200" dirty="0" smtClean="0">
                <a:solidFill>
                  <a:schemeClr val="tx1"/>
                </a:solidFill>
                <a:effectLst/>
                <a:latin typeface="+mn-lt"/>
                <a:ea typeface="+mn-ea"/>
                <a:cs typeface="+mn-cs"/>
              </a:rPr>
              <a:t>. It is an O(log n) algorithm. Choosing the next task to run is constant time, but inserting a preempted task back in the tree is log n. The CFS also features nanosecond timing granularity.</a:t>
            </a:r>
          </a:p>
          <a:p>
            <a:r>
              <a:rPr lang="en-US" sz="1200" b="0" i="0" kern="1200" dirty="0" smtClean="0">
                <a:solidFill>
                  <a:schemeClr val="tx1"/>
                </a:solidFill>
                <a:effectLst/>
                <a:latin typeface="+mn-lt"/>
                <a:ea typeface="+mn-ea"/>
                <a:cs typeface="+mn-cs"/>
              </a:rPr>
              <a:t>We should take a quick look at another configuration option that surfaced in the 2.6 kernel. You now have the option to turn off virtual memory. No more paging! This addresses the second major impediment to real-time behavior in Linux listed at the beginning of the chapter.</a:t>
            </a:r>
          </a:p>
          <a:p>
            <a:r>
              <a:rPr lang="en-US" sz="1200" b="0" i="0" kern="1200" dirty="0" smtClean="0">
                <a:solidFill>
                  <a:schemeClr val="tx1"/>
                </a:solidFill>
                <a:effectLst/>
                <a:latin typeface="+mn-lt"/>
                <a:ea typeface="+mn-ea"/>
                <a:cs typeface="+mn-cs"/>
              </a:rPr>
              <a:t>Turning off virtual memory is fine, as long as you can anticipate the maximum amount of memory your system will require. In fact, in an embedded situation this is often possible. You know what applications will be running and how much memory they require. So just make sure that much RAM is available.</a:t>
            </a:r>
          </a:p>
          <a:p>
            <a:r>
              <a:rPr lang="en-US" sz="1200" b="0" i="0" kern="1200" dirty="0" smtClean="0">
                <a:solidFill>
                  <a:schemeClr val="tx1"/>
                </a:solidFill>
                <a:effectLst/>
                <a:latin typeface="+mn-lt"/>
                <a:ea typeface="+mn-ea"/>
                <a:cs typeface="+mn-cs"/>
              </a:rPr>
              <a:t>The option to turn off virtual memory is called “Support for paging of anonymous memory” and shows up under “General setup” in the configuration menu.</a:t>
            </a:r>
          </a:p>
          <a:p>
            <a:r>
              <a:rPr lang="en-US" sz="1200" b="0" i="0" kern="1200" dirty="0" smtClean="0">
                <a:solidFill>
                  <a:schemeClr val="tx1"/>
                </a:solidFill>
                <a:effectLst/>
                <a:latin typeface="+mn-lt"/>
                <a:ea typeface="+mn-ea"/>
                <a:cs typeface="+mn-cs"/>
              </a:rPr>
              <a:t>In parallel with all the work on preemption improvement and the scheduler, another project called the </a:t>
            </a:r>
            <a:r>
              <a:rPr lang="en-US" sz="1200" b="0" i="1" kern="1200" dirty="0" smtClean="0">
                <a:solidFill>
                  <a:schemeClr val="tx1"/>
                </a:solidFill>
                <a:effectLst/>
                <a:latin typeface="+mn-lt"/>
                <a:ea typeface="+mn-ea"/>
                <a:cs typeface="+mn-cs"/>
              </a:rPr>
              <a:t>PREEMPT_RT Patch</a:t>
            </a:r>
            <a:r>
              <a:rPr lang="en-US" sz="1200" b="0" i="0" kern="1200" dirty="0" smtClean="0">
                <a:solidFill>
                  <a:schemeClr val="tx1"/>
                </a:solidFill>
                <a:effectLst/>
                <a:latin typeface="+mn-lt"/>
                <a:ea typeface="+mn-ea"/>
                <a:cs typeface="+mn-cs"/>
              </a:rPr>
              <a:t> has been ongoing. The goal of this project is to implement true hard real-time behavior in the Linux kernel. The key point of the PREEMPT_RT patch is to minimize the amount of kernel code that is </a:t>
            </a:r>
            <a:r>
              <a:rPr lang="en-US" sz="1200" b="0" i="0" kern="1200" dirty="0" err="1" smtClean="0">
                <a:solidFill>
                  <a:schemeClr val="tx1"/>
                </a:solidFill>
                <a:effectLst/>
                <a:latin typeface="+mn-lt"/>
                <a:ea typeface="+mn-ea"/>
                <a:cs typeface="+mn-cs"/>
              </a:rPr>
              <a:t>nonpreemptible</a:t>
            </a:r>
            <a:r>
              <a:rPr lang="en-US" sz="1200" b="0" i="0" kern="1200" dirty="0" smtClean="0">
                <a:solidFill>
                  <a:schemeClr val="tx1"/>
                </a:solidFill>
                <a:effectLst/>
                <a:latin typeface="+mn-lt"/>
                <a:ea typeface="+mn-ea"/>
                <a:cs typeface="+mn-cs"/>
              </a:rPr>
              <a:t>, while also minimizing the amount of code that must be changed in order to provide this added </a:t>
            </a:r>
            <a:r>
              <a:rPr lang="en-US" sz="1200" b="0" i="0" kern="1200" dirty="0" err="1" smtClean="0">
                <a:solidFill>
                  <a:schemeClr val="tx1"/>
                </a:solidFill>
                <a:effectLst/>
                <a:latin typeface="+mn-lt"/>
                <a:ea typeface="+mn-ea"/>
                <a:cs typeface="+mn-cs"/>
              </a:rPr>
              <a:t>preemptibility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Another significant feature of the PREEMPT_RT patch is how it handles interrupts. The upper, A, portion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shows how interrupts are normally handled. When the interrupt occurs, the interrupt handler of necessity preempts the currently running task to do whatever is necessary to service the interrupt. The interrupted task is held off for as long as it takes. In a PREEMPT_RT kernel, all the interrupt handler does is wake up a corresponding interrupt kernel thread, as shown in the B part of </a:t>
            </a:r>
            <a:r>
              <a:rPr lang="en-US" sz="1200" b="0" i="0" u="none" strike="noStrike" kern="1200" dirty="0" smtClean="0">
                <a:solidFill>
                  <a:schemeClr val="tx1"/>
                </a:solidFill>
                <a:effectLst/>
                <a:latin typeface="+mn-lt"/>
                <a:ea typeface="+mn-ea"/>
                <a:cs typeface="+mn-cs"/>
                <a:hlinkClick r:id="rId3"/>
              </a:rPr>
              <a:t>Fig. 17.1</a:t>
            </a:r>
            <a:r>
              <a:rPr lang="en-US" sz="1200" b="0" i="0" kern="1200" dirty="0" smtClean="0">
                <a:solidFill>
                  <a:schemeClr val="tx1"/>
                </a:solidFill>
                <a:effectLst/>
                <a:latin typeface="+mn-lt"/>
                <a:ea typeface="+mn-ea"/>
                <a:cs typeface="+mn-cs"/>
              </a:rPr>
              <a:t>. The kernel thread is scheduled by the scheduler. It is possible that the currently running task has higher priority than the interrupt thread, so it continues to run following the interrupt handler. In principle, this gives us better control over scheduling.</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564628-00E5-4E16-9D74-10AD2BDE40F9}" type="slidenum">
              <a:rPr lang="en-US" smtClean="0"/>
              <a:t>26</a:t>
            </a:fld>
            <a:endParaRPr lang="en-US"/>
          </a:p>
        </p:txBody>
      </p:sp>
    </p:spTree>
    <p:extLst>
      <p:ext uri="{BB962C8B-B14F-4D97-AF65-F5344CB8AC3E}">
        <p14:creationId xmlns:p14="http://schemas.microsoft.com/office/powerpoint/2010/main" val="313217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improvements in the mainline kernel, while significant, still do not get us to deterministic, real-time performance. Even though the default scheduler is very good, it still attempts to be “fair.” There is also the problem of the block I/O system reordering and combining I/O requests in the interest of maximizing throughput. So we need to circumvent these issues, at least for the parts of the application that are truly real-time.</a:t>
            </a:r>
          </a:p>
          <a:p>
            <a:r>
              <a:rPr lang="en-US" sz="1200" b="0" i="0" kern="1200" dirty="0" smtClean="0">
                <a:solidFill>
                  <a:schemeClr val="tx1"/>
                </a:solidFill>
                <a:effectLst/>
                <a:latin typeface="+mn-lt"/>
                <a:ea typeface="+mn-ea"/>
                <a:cs typeface="+mn-cs"/>
              </a:rPr>
              <a:t>It turns out that in a great many applications, only a small part of the system truly requires hard real-time determinism. Controlling a high-speed PID loop or moving a robot arm are examples of hard real-time requirements. But logging the temperature the PID loop is trying to maintain, or graphically displaying the current position of the robot arm, are generally not real-time requirements.</a:t>
            </a:r>
          </a:p>
          <a:p>
            <a:r>
              <a:rPr lang="en-US" sz="1200" b="0" i="0" kern="1200" dirty="0" smtClean="0">
                <a:solidFill>
                  <a:schemeClr val="tx1"/>
                </a:solidFill>
                <a:effectLst/>
                <a:latin typeface="+mn-lt"/>
                <a:ea typeface="+mn-ea"/>
                <a:cs typeface="+mn-cs"/>
              </a:rPr>
              <a:t>The alternate, and some would say more expedient, approach to real-time performance in Linux relies on this distinction between what is real-time and what is not. The technique is to run Linux as the lowest priority task (the idle task if you will) under a small real-time kernel. The real-time functions are handled by higher priority tasks running under this kernel. The non real-time stuff, like graphics, file management, and networking, which Linux already does very well, is handled by Linux.</a:t>
            </a:r>
          </a:p>
          <a:p>
            <a:r>
              <a:rPr lang="en-US" sz="1200" b="0" i="0" kern="1200" dirty="0" smtClean="0">
                <a:solidFill>
                  <a:schemeClr val="tx1"/>
                </a:solidFill>
                <a:effectLst/>
                <a:latin typeface="+mn-lt"/>
                <a:ea typeface="+mn-ea"/>
                <a:cs typeface="+mn-cs"/>
              </a:rPr>
              <a:t>This approach is called “Interrupt Abstraction,” because the real-time kernel takes over interrupt handling from Linux. The Linux kernel “thinks” it is disabling interrupts, but it really is not. The essence of interrupt abstraction is illustrated in </a:t>
            </a:r>
            <a:r>
              <a:rPr lang="en-US" sz="1200" b="0" i="0" u="none" strike="noStrike" kern="1200" dirty="0" smtClean="0">
                <a:solidFill>
                  <a:schemeClr val="tx1"/>
                </a:solidFill>
                <a:effectLst/>
                <a:latin typeface="+mn-lt"/>
                <a:ea typeface="+mn-ea"/>
                <a:cs typeface="+mn-cs"/>
                <a:hlinkClick r:id="rId3"/>
              </a:rPr>
              <a:t>Fig. 17.2</a:t>
            </a:r>
            <a:r>
              <a:rPr lang="en-US" sz="1200" b="0" i="0" kern="1200" dirty="0" smtClean="0">
                <a:solidFill>
                  <a:schemeClr val="tx1"/>
                </a:solidFill>
                <a:effectLst/>
                <a:latin typeface="+mn-lt"/>
                <a:ea typeface="+mn-ea"/>
                <a:cs typeface="+mn-cs"/>
              </a:rPr>
              <a:t>. The real-time kernel effectively intercepts hardware interrupts before they get to the Linux kernel. Linux no longer has direct control over enabling and disabling interrupts. So when Linux says disable interrupts, the RT kernel simply clears an internal software interrupt enable flag, but leaves interrupts enabled. When a hardware interrupt occurs, the RT kernel first determines to whom it is directed:</a:t>
            </a:r>
          </a:p>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27</a:t>
            </a:fld>
            <a:endParaRPr lang="en-US"/>
          </a:p>
        </p:txBody>
      </p:sp>
    </p:spTree>
    <p:extLst>
      <p:ext uri="{BB962C8B-B14F-4D97-AF65-F5344CB8AC3E}">
        <p14:creationId xmlns:p14="http://schemas.microsoft.com/office/powerpoint/2010/main" val="257800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https://www.mirantis.com/blog/containers-vs-vms-eternal-debate/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460325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29</a:t>
            </a:fld>
            <a:endParaRPr lang="en-US"/>
          </a:p>
        </p:txBody>
      </p:sp>
    </p:spTree>
    <p:extLst>
      <p:ext uri="{BB962C8B-B14F-4D97-AF65-F5344CB8AC3E}">
        <p14:creationId xmlns:p14="http://schemas.microsoft.com/office/powerpoint/2010/main" val="60940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p>
          <a:p>
            <a:pPr marL="171450" indent="-171450">
              <a:buFontTx/>
              <a:buChar char="-"/>
            </a:pPr>
            <a:endParaRPr lang="en-US" baseline="0" dirty="0" smtClean="0">
              <a:sym typeface="Wingdings" panose="05000000000000000000" pitchFamily="2" charset="2"/>
            </a:endParaRPr>
          </a:p>
          <a:p>
            <a:pPr marL="171450" indent="-171450">
              <a:buFontTx/>
              <a:buChar char="-"/>
            </a:pPr>
            <a:r>
              <a:rPr lang="en-US" sz="1200" b="0" i="0" kern="1200" dirty="0" smtClean="0">
                <a:solidFill>
                  <a:schemeClr val="tx1"/>
                </a:solidFill>
                <a:effectLst/>
                <a:latin typeface="+mn-lt"/>
                <a:ea typeface="+mn-ea"/>
                <a:cs typeface="+mn-cs"/>
              </a:rPr>
              <a:t>Workload consolidation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as the discipline of simplifying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optimizing end-to-end information technology (IT) infrastructures,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including servers, databases, applications, networks, security, and systems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capabilities, with the goal of </a:t>
            </a:r>
            <a:r>
              <a:rPr lang="en-US" sz="1200" b="0" i="0" kern="1200" dirty="0" err="1" smtClean="0">
                <a:solidFill>
                  <a:schemeClr val="tx1"/>
                </a:solidFill>
                <a:effectLst/>
                <a:latin typeface="+mn-lt"/>
                <a:ea typeface="+mn-ea"/>
                <a:cs typeface="+mn-cs"/>
              </a:rPr>
              <a:t>fnding</a:t>
            </a:r>
            <a:r>
              <a:rPr lang="en-US" sz="1200" b="0" i="0" kern="1200" dirty="0" smtClean="0">
                <a:solidFill>
                  <a:schemeClr val="tx1"/>
                </a:solidFill>
                <a:effectLst/>
                <a:latin typeface="+mn-lt"/>
                <a:ea typeface="+mn-ea"/>
                <a:cs typeface="+mn-cs"/>
              </a:rPr>
              <a:t> ways to better align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infrastructure to meet both current and future requirements.1 In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industrial landscape, it means merging diﬀerent dedicated hardware controls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such as programmable logic controllers (PLCs), programmable automation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controllers (PACs), human-machine interfaces (HMIs), and many other control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loops into one device.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unites multiple workloads from a business’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center and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infrastructure onto a virtualized platform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replace purpose-built machines. Powered by a single infrastructure,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consolidation drives compute-heavy workloads, like </a:t>
            </a:r>
            <a:r>
              <a:rPr lang="en-US" sz="1200" b="0" i="0" kern="1200" dirty="0" err="1" smtClean="0">
                <a:solidFill>
                  <a:schemeClr val="tx1"/>
                </a:solidFill>
                <a:effectLst/>
                <a:latin typeface="+mn-lt"/>
                <a:ea typeface="+mn-ea"/>
                <a:cs typeface="+mn-cs"/>
              </a:rPr>
              <a:t>artifcial</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intelligence (AI) and computer vision (CV), at the edge.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 key technology feature that enables workload consolidation is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is the creation of a virtual (rather than actual) version of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something, such as an operating system, a server, a storage device, or network</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resources.2 A key use of virtualization technology is server virtualization,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which uses a software layer called a hypervisor to emulate the underlying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hardware. This often includes the central processing unit's (CPU's) memory,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input/output (I/O), and network </a:t>
            </a:r>
            <a:r>
              <a:rPr lang="en-US" sz="1200" b="0" i="0" kern="1200" dirty="0" err="1" smtClean="0">
                <a:solidFill>
                  <a:schemeClr val="tx1"/>
                </a:solidFill>
                <a:effectLst/>
                <a:latin typeface="+mn-lt"/>
                <a:ea typeface="+mn-ea"/>
                <a:cs typeface="+mn-cs"/>
              </a:rPr>
              <a:t>trafc</a:t>
            </a:r>
            <a:r>
              <a:rPr lang="en-US" sz="1200" b="0" i="0" kern="1200" dirty="0" smtClean="0">
                <a:solidFill>
                  <a:schemeClr val="tx1"/>
                </a:solidFill>
                <a:effectLst/>
                <a:latin typeface="+mn-lt"/>
                <a:ea typeface="+mn-ea"/>
                <a:cs typeface="+mn-cs"/>
              </a:rPr>
              <a:t>. The guest operating system, normally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interacting with true hardware, is now doing so with a software emulation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that hardware, and often the guest operating system has no idea it is 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virtualized hardware. While the performance of this virtual system is not equal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the performance of the operating system running on true hardware,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concept of virtualization works because most guest operating systems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applications don’t need the full use of the underlying hardware. This allows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greater ﬂexibility, control, and isolation by removing the dependency on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given hardware platform.2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factory automation moves closer to consolidating applications,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another important technology, containerization, is also gaining traction. If</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was designed to address consolidation of servers and resources,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was designed to solve a more modern problem: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management issues. While similar and with similar </a:t>
            </a:r>
            <a:r>
              <a:rPr lang="en-US" sz="1200" b="0" i="0" kern="1200" dirty="0" err="1" smtClean="0">
                <a:solidFill>
                  <a:schemeClr val="tx1"/>
                </a:solidFill>
                <a:effectLst/>
                <a:latin typeface="+mn-lt"/>
                <a:ea typeface="+mn-ea"/>
                <a:cs typeface="+mn-cs"/>
              </a:rPr>
              <a:t>benefts</a:t>
            </a:r>
            <a:r>
              <a:rPr lang="en-US" sz="1200" b="0" i="0" kern="1200" dirty="0" smtClean="0">
                <a:solidFill>
                  <a:schemeClr val="tx1"/>
                </a:solidFill>
                <a:effectLst/>
                <a:latin typeface="+mn-lt"/>
                <a:ea typeface="+mn-ea"/>
                <a:cs typeface="+mn-cs"/>
              </a:rPr>
              <a:t>, [containerization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not a replacement for virtualization—it is complementary to it.8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also called container-based virtualization and application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containerization, is an operating system (OS)-level virtualization method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deploying and running distributed applications without launching an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entire virtual machine (VM) for each application. Instead, multiple isolated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systems, called containers, run on a single control host and access a single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kernel.3 Containerization makes applications portable by virtualizing at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operating-system level, creating isolated, encapsulated systems that are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kernel-based. From there, distributed, containerized apps can be dropped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anywhere and run without dependencies or requiring an entire VM. Its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main </a:t>
            </a:r>
            <a:r>
              <a:rPr lang="en-US" sz="1200" b="0" i="0" kern="1200" dirty="0" err="1" smtClean="0">
                <a:solidFill>
                  <a:schemeClr val="tx1"/>
                </a:solidFill>
                <a:effectLst/>
                <a:latin typeface="+mn-lt"/>
                <a:ea typeface="+mn-ea"/>
                <a:cs typeface="+mn-cs"/>
              </a:rPr>
              <a:t>beneft</a:t>
            </a:r>
            <a:r>
              <a:rPr lang="en-US" sz="1200" b="0" i="0" kern="1200" dirty="0" smtClean="0">
                <a:solidFill>
                  <a:schemeClr val="tx1"/>
                </a:solidFill>
                <a:effectLst/>
                <a:latin typeface="+mn-lt"/>
                <a:ea typeface="+mn-ea"/>
                <a:cs typeface="+mn-cs"/>
              </a:rPr>
              <a:t> is that it requires far fewer resources. For instance, you can run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numerous containers at once without taking up a lot of space, whereas with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virtualization, doing the same can require many more GBs of space.4</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24617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30</a:t>
            </a:fld>
            <a:endParaRPr lang="en-US"/>
          </a:p>
        </p:txBody>
      </p:sp>
    </p:spTree>
    <p:extLst>
      <p:ext uri="{BB962C8B-B14F-4D97-AF65-F5344CB8AC3E}">
        <p14:creationId xmlns:p14="http://schemas.microsoft.com/office/powerpoint/2010/main" val="3199300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32</a:t>
            </a:fld>
            <a:endParaRPr lang="en-US">
              <a:solidFill>
                <a:prstClr val="black"/>
              </a:solidFill>
              <a:latin typeface="Arial"/>
            </a:endParaRPr>
          </a:p>
        </p:txBody>
      </p:sp>
    </p:spTree>
    <p:extLst>
      <p:ext uri="{BB962C8B-B14F-4D97-AF65-F5344CB8AC3E}">
        <p14:creationId xmlns:p14="http://schemas.microsoft.com/office/powerpoint/2010/main" val="1481029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okayed</a:t>
            </a:r>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solidFill>
                  <a:prstClr val="black"/>
                </a:solidFill>
                <a:latin typeface="Arial"/>
              </a:rPr>
              <a:pPr/>
              <a:t>33</a:t>
            </a:fld>
            <a:endParaRPr lang="en-US">
              <a:solidFill>
                <a:prstClr val="black"/>
              </a:solidFill>
              <a:latin typeface="Arial"/>
            </a:endParaRPr>
          </a:p>
        </p:txBody>
      </p:sp>
    </p:spTree>
    <p:extLst>
      <p:ext uri="{BB962C8B-B14F-4D97-AF65-F5344CB8AC3E}">
        <p14:creationId xmlns:p14="http://schemas.microsoft.com/office/powerpoint/2010/main" val="694454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Backfire,</a:t>
            </a:r>
            <a:r>
              <a:rPr lang="en-US" baseline="0" dirty="0" smtClean="0"/>
              <a:t> </a:t>
            </a:r>
            <a:r>
              <a:rPr lang="en-US" baseline="0" dirty="0" err="1" smtClean="0"/>
              <a:t>pip_test</a:t>
            </a:r>
            <a:r>
              <a:rPr lang="en-US" baseline="0" dirty="0" smtClean="0"/>
              <a:t>, </a:t>
            </a:r>
            <a:r>
              <a:rPr lang="en-US" baseline="0" dirty="0" err="1" smtClean="0"/>
              <a:t>sigwaittest</a:t>
            </a: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35</a:t>
            </a:fld>
            <a:endParaRPr lang="en-US"/>
          </a:p>
        </p:txBody>
      </p:sp>
    </p:spTree>
    <p:extLst>
      <p:ext uri="{BB962C8B-B14F-4D97-AF65-F5344CB8AC3E}">
        <p14:creationId xmlns:p14="http://schemas.microsoft.com/office/powerpoint/2010/main" val="2991145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36</a:t>
            </a:fld>
            <a:endParaRPr lang="en-US"/>
          </a:p>
        </p:txBody>
      </p:sp>
    </p:spTree>
    <p:extLst>
      <p:ext uri="{BB962C8B-B14F-4D97-AF65-F5344CB8AC3E}">
        <p14:creationId xmlns:p14="http://schemas.microsoft.com/office/powerpoint/2010/main" val="3276602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64628-00E5-4E16-9D74-10AD2BDE40F9}" type="slidenum">
              <a:rPr lang="en-US" smtClean="0"/>
              <a:t>37</a:t>
            </a:fld>
            <a:endParaRPr lang="en-US"/>
          </a:p>
        </p:txBody>
      </p:sp>
    </p:spTree>
    <p:extLst>
      <p:ext uri="{BB962C8B-B14F-4D97-AF65-F5344CB8AC3E}">
        <p14:creationId xmlns:p14="http://schemas.microsoft.com/office/powerpoint/2010/main" val="99856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Invest in compute hungry workloads</a:t>
            </a:r>
            <a:r>
              <a:rPr lang="en-US" baseline="0" dirty="0" smtClean="0"/>
              <a:t> to drive need for Edge Compute (</a:t>
            </a:r>
            <a:r>
              <a:rPr lang="en-US" baseline="0" dirty="0" err="1" smtClean="0"/>
              <a:t>Atom</a:t>
            </a:r>
            <a:r>
              <a:rPr lang="en-US" baseline="0" dirty="0" err="1" smtClean="0">
                <a:sym typeface="Wingdings" panose="05000000000000000000" pitchFamily="2" charset="2"/>
              </a:rPr>
              <a:t>CoreXeon</a:t>
            </a:r>
            <a:r>
              <a:rPr lang="en-US" baseline="0" dirty="0" smtClean="0">
                <a:sym typeface="Wingdings" panose="05000000000000000000" pitchFamily="2" charset="2"/>
              </a:rPr>
              <a:t>)</a:t>
            </a:r>
          </a:p>
          <a:p>
            <a:pPr marL="171450" indent="-171450">
              <a:buFontTx/>
              <a:buChar char="-"/>
            </a:pPr>
            <a:r>
              <a:rPr lang="en-US" baseline="0" dirty="0" smtClean="0">
                <a:sym typeface="Wingdings" panose="05000000000000000000" pitchFamily="2" charset="2"/>
              </a:rPr>
              <a:t>Workload examples include: legacy applications, control functions, analytics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529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Digital Transformation and Workload Consolidation</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Digital transformation </a:t>
            </a:r>
            <a:r>
              <a:rPr lang="en-US" sz="1200" b="0" i="0" kern="1200" dirty="0" smtClean="0">
                <a:solidFill>
                  <a:schemeClr val="tx1"/>
                </a:solidFill>
                <a:effectLst/>
                <a:latin typeface="+mn-lt"/>
                <a:ea typeface="+mn-ea"/>
                <a:cs typeface="+mn-cs"/>
              </a:rPr>
              <a:t>is the profound transformation of business and organizational activities, processes,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competencies, and models to fully leverage the changes and opportunities of a mix of digital technologies and their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accelerating impact across society in a strategic and prioritized way, with present and future shifts in mind.7</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 our key market segments – industrial, energy, and smart building – customers are looking to digital transformation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become smarter, faster, safer, and more </a:t>
            </a:r>
            <a:r>
              <a:rPr lang="en-US" sz="1200" b="0" i="0" kern="1200" dirty="0" err="1" smtClean="0">
                <a:solidFill>
                  <a:schemeClr val="tx1"/>
                </a:solidFill>
                <a:effectLst/>
                <a:latin typeface="+mn-lt"/>
                <a:ea typeface="+mn-ea"/>
                <a:cs typeface="+mn-cs"/>
              </a:rPr>
              <a:t>efcient</a:t>
            </a:r>
            <a:r>
              <a:rPr lang="en-US" sz="1200" b="0" i="0" kern="1200" dirty="0" smtClean="0">
                <a:solidFill>
                  <a:schemeClr val="tx1"/>
                </a:solidFill>
                <a:effectLst/>
                <a:latin typeface="+mn-lt"/>
                <a:ea typeface="+mn-ea"/>
                <a:cs typeface="+mn-cs"/>
              </a:rPr>
              <a:t>. In McKinsey &amp; Company’s article, </a:t>
            </a:r>
            <a:r>
              <a:rPr lang="en-US" sz="1200" b="0" i="1" kern="1200" dirty="0" smtClean="0">
                <a:solidFill>
                  <a:schemeClr val="tx1"/>
                </a:solidFill>
                <a:effectLst/>
                <a:latin typeface="+mn-lt"/>
                <a:ea typeface="+mn-ea"/>
                <a:cs typeface="+mn-cs"/>
              </a:rPr>
              <a:t>Finding Your Digital Sweet</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Spot,8 </a:t>
            </a:r>
            <a:r>
              <a:rPr lang="en-US" sz="1200" b="0" i="0" kern="1200" dirty="0" smtClean="0">
                <a:solidFill>
                  <a:schemeClr val="tx1"/>
                </a:solidFill>
                <a:effectLst/>
                <a:latin typeface="+mn-lt"/>
                <a:ea typeface="+mn-ea"/>
                <a:cs typeface="+mn-cs"/>
              </a:rPr>
              <a:t>authors ’Tunde </a:t>
            </a:r>
            <a:r>
              <a:rPr lang="en-US" sz="1200" b="0" i="0" kern="1200" dirty="0" err="1" smtClean="0">
                <a:solidFill>
                  <a:schemeClr val="tx1"/>
                </a:solidFill>
                <a:effectLst/>
                <a:latin typeface="+mn-lt"/>
                <a:ea typeface="+mn-ea"/>
                <a:cs typeface="+mn-cs"/>
              </a:rPr>
              <a:t>Olanrewaju</a:t>
            </a:r>
            <a:r>
              <a:rPr lang="en-US" sz="1200" b="0" i="0" kern="1200" dirty="0" smtClean="0">
                <a:solidFill>
                  <a:schemeClr val="tx1"/>
                </a:solidFill>
                <a:effectLst/>
                <a:latin typeface="+mn-lt"/>
                <a:ea typeface="+mn-ea"/>
                <a:cs typeface="+mn-cs"/>
              </a:rPr>
              <a:t> and Paul Willmott assert:</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Technology drives value in businesses in four ways: </a:t>
            </a:r>
            <a:r>
              <a:rPr lang="en-US" sz="1200" b="1" i="0" kern="1200" dirty="0" smtClean="0">
                <a:solidFill>
                  <a:schemeClr val="tx1"/>
                </a:solidFill>
                <a:effectLst/>
                <a:latin typeface="+mn-lt"/>
                <a:ea typeface="+mn-ea"/>
                <a:cs typeface="+mn-cs"/>
              </a:rPr>
              <a:t>enhanced connectivity, automation of manual tasks,</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improved decision making, </a:t>
            </a:r>
            <a:r>
              <a:rPr lang="en-US" sz="1200" b="0" i="1"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product or service innovation</a:t>
            </a:r>
            <a:r>
              <a:rPr lang="en-US" sz="1200" b="0" i="1" kern="1200" dirty="0" smtClean="0">
                <a:solidFill>
                  <a:schemeClr val="tx1"/>
                </a:solidFill>
                <a:effectLst/>
                <a:latin typeface="+mn-lt"/>
                <a:ea typeface="+mn-ea"/>
                <a:cs typeface="+mn-cs"/>
              </a:rPr>
              <a:t>. Tools such as big-data analytics, apps,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workﬂow systems, and cloud platforms – all of which enable this value – are too often applied selectively</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by businesses in narrow pockets of their organization. When used well, digital expands the improvements</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delivered in one part of an organization across the whole value chain.</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5</a:t>
            </a:fld>
            <a:endParaRPr lang="en-US"/>
          </a:p>
        </p:txBody>
      </p:sp>
    </p:spTree>
    <p:extLst>
      <p:ext uri="{BB962C8B-B14F-4D97-AF65-F5344CB8AC3E}">
        <p14:creationId xmlns:p14="http://schemas.microsoft.com/office/powerpoint/2010/main" val="133935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smtClean="0">
                <a:solidFill>
                  <a:schemeClr val="tx1"/>
                </a:solidFill>
                <a:effectLst/>
                <a:latin typeface="+mn-lt"/>
                <a:ea typeface="+mn-ea"/>
                <a:cs typeface="+mn-cs"/>
              </a:rPr>
              <a:t>Ask for specific examples that can be shared</a:t>
            </a:r>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AB2258E-B7BF-4984-BFFC-D7E9412F5F26}"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39062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Industrial Requirements Inﬂuencing Workload Consolidation</a:t>
            </a:r>
            <a:br>
              <a:rPr lang="en-US" sz="1200" b="1"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 approaching workload consolidation, there are several factors that customers need to take into consideration.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These factors and their impact on the design of the target platform are discussed below.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Worst Case Execution Time: </a:t>
            </a:r>
            <a:r>
              <a:rPr lang="en-US" sz="1200" b="0" i="0" kern="1200" dirty="0" smtClean="0">
                <a:solidFill>
                  <a:schemeClr val="tx1"/>
                </a:solidFill>
                <a:effectLst/>
                <a:latin typeface="+mn-lt"/>
                <a:ea typeface="+mn-ea"/>
                <a:cs typeface="+mn-cs"/>
              </a:rPr>
              <a:t>Usage models for workloads characterize what is the longest execution time that is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acceptable for the workload in order for the use case to be successful. This is known as the tolerable Worst Case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Execution Time (WCET). Each workload needs to be characterized to determine its acceptable WCET. Often,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is </a:t>
            </a:r>
            <a:r>
              <a:rPr lang="en-US" sz="1200" b="0" i="0" kern="1200" dirty="0" err="1" smtClean="0">
                <a:solidFill>
                  <a:schemeClr val="tx1"/>
                </a:solidFill>
                <a:effectLst/>
                <a:latin typeface="+mn-lt"/>
                <a:ea typeface="+mn-ea"/>
                <a:cs typeface="+mn-cs"/>
              </a:rPr>
              <a:t>defned</a:t>
            </a:r>
            <a:r>
              <a:rPr lang="en-US" sz="1200" b="0" i="0" kern="1200" dirty="0" smtClean="0">
                <a:solidFill>
                  <a:schemeClr val="tx1"/>
                </a:solidFill>
                <a:effectLst/>
                <a:latin typeface="+mn-lt"/>
                <a:ea typeface="+mn-ea"/>
                <a:cs typeface="+mn-cs"/>
              </a:rPr>
              <a:t> subjectively, but care should be taken to ensure that the </a:t>
            </a:r>
            <a:r>
              <a:rPr lang="en-US" sz="1200" b="0" i="0" kern="1200" dirty="0" err="1" smtClean="0">
                <a:solidFill>
                  <a:schemeClr val="tx1"/>
                </a:solidFill>
                <a:effectLst/>
                <a:latin typeface="+mn-lt"/>
                <a:ea typeface="+mn-ea"/>
                <a:cs typeface="+mn-cs"/>
              </a:rPr>
              <a:t>defnition</a:t>
            </a:r>
            <a:r>
              <a:rPr lang="en-US" sz="1200" b="0" i="0" kern="1200" dirty="0" smtClean="0">
                <a:solidFill>
                  <a:schemeClr val="tx1"/>
                </a:solidFill>
                <a:effectLst/>
                <a:latin typeface="+mn-lt"/>
                <a:ea typeface="+mn-ea"/>
                <a:cs typeface="+mn-cs"/>
              </a:rPr>
              <a:t> has a business </a:t>
            </a:r>
            <a:r>
              <a:rPr lang="en-US" sz="1200" b="0" i="0" kern="1200" dirty="0" err="1" smtClean="0">
                <a:solidFill>
                  <a:schemeClr val="tx1"/>
                </a:solidFill>
                <a:effectLst/>
                <a:latin typeface="+mn-lt"/>
                <a:ea typeface="+mn-ea"/>
                <a:cs typeface="+mn-cs"/>
              </a:rPr>
              <a:t>justifcation</a:t>
            </a:r>
            <a:r>
              <a:rPr lang="en-US" sz="1200" b="0" i="0" kern="1200" dirty="0" smtClean="0">
                <a:solidFill>
                  <a:schemeClr val="tx1"/>
                </a:solidFill>
                <a:effectLst/>
                <a:latin typeface="+mn-lt"/>
                <a:ea typeface="+mn-ea"/>
                <a:cs typeface="+mn-cs"/>
              </a:rPr>
              <a:t> for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why a violation of the WCET would fail the use case. For workloads that are interactive in nature (e.g., HMI), the WCET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is simply an observed tolerable wait time for the application to respond. Non-interactive workloads range from</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periodically scheduled batch jobs that perform functions such as data transformation and transfer from source to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destination to applications that control the functioning of manufacturing tools on the shop ﬂoor. Batch jobs typically</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defne</a:t>
            </a:r>
            <a:r>
              <a:rPr lang="en-US" sz="1200" b="0" i="0" kern="1200" dirty="0" smtClean="0">
                <a:solidFill>
                  <a:schemeClr val="tx1"/>
                </a:solidFill>
                <a:effectLst/>
                <a:latin typeface="+mn-lt"/>
                <a:ea typeface="+mn-ea"/>
                <a:cs typeface="+mn-cs"/>
              </a:rPr>
              <a:t> their WCET as the duration beyond which they would interfere with other jobs or would simply fail to complete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before the next cycle starts. Control applications typically have stringent time determinism </a:t>
            </a:r>
            <a:r>
              <a:rPr lang="en-US" sz="1200" b="0" i="0" kern="1200" dirty="0" err="1" smtClean="0">
                <a:solidFill>
                  <a:schemeClr val="tx1"/>
                </a:solidFill>
                <a:effectLst/>
                <a:latin typeface="+mn-lt"/>
                <a:ea typeface="+mn-ea"/>
                <a:cs typeface="+mn-cs"/>
              </a:rPr>
              <a:t>specifcations</a:t>
            </a:r>
            <a:r>
              <a:rPr lang="en-US" sz="1200" b="0" i="0" kern="1200" dirty="0" smtClean="0">
                <a:solidFill>
                  <a:schemeClr val="tx1"/>
                </a:solidFill>
                <a:effectLst/>
                <a:latin typeface="+mn-lt"/>
                <a:ea typeface="+mn-ea"/>
                <a:cs typeface="+mn-cs"/>
              </a:rPr>
              <a:t> and require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WCET to not exceed a very tight window that may span only microseconds. Such control applications require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utmost attention when planning and testing for workload consolidation. Designing a platform to consolidate multiple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needs to ensure that WCET requirements for individual workloads are respected.</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Bandwidth Capability: </a:t>
            </a:r>
            <a:r>
              <a:rPr lang="en-US" sz="1200" b="0" i="0" kern="1200" dirty="0" smtClean="0">
                <a:solidFill>
                  <a:schemeClr val="tx1"/>
                </a:solidFill>
                <a:effectLst/>
                <a:latin typeface="+mn-lt"/>
                <a:ea typeface="+mn-ea"/>
                <a:cs typeface="+mn-cs"/>
              </a:rPr>
              <a:t>Individual workloads have requirements for the peak amount of data transferred during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workload’s life cycle. The data transfer rate is known as “bandwidth.” Bandwidth requirements of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executing on a platform increase and decrease over their life cycle, but never exceed the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 The platform’s bandwidth capabilities are well known and </a:t>
            </a:r>
            <a:r>
              <a:rPr lang="en-US" sz="1200" b="0" i="0" kern="1200" dirty="0" err="1" smtClean="0">
                <a:solidFill>
                  <a:schemeClr val="tx1"/>
                </a:solidFill>
                <a:effectLst/>
                <a:latin typeface="+mn-lt"/>
                <a:ea typeface="+mn-ea"/>
                <a:cs typeface="+mn-cs"/>
              </a:rPr>
              <a:t>specifed</a:t>
            </a:r>
            <a:r>
              <a:rPr lang="en-US" sz="1200" b="0" i="0" kern="1200" dirty="0" smtClean="0">
                <a:solidFill>
                  <a:schemeClr val="tx1"/>
                </a:solidFill>
                <a:effectLst/>
                <a:latin typeface="+mn-lt"/>
                <a:ea typeface="+mn-ea"/>
                <a:cs typeface="+mn-cs"/>
              </a:rPr>
              <a:t> by the platform provider ahead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time. A consolidated platform needs to support the sum of the peak bandwidth requirements for all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being consolidated (i.e., the platform’s bandwidth capability needs to be equal to or greater than the sum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 bandwidth requirements). If the workloads are time division multiplexed (TDM), where individual workloads’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bandwidth needs don’t peak at the same time, it is possible that the platform may support the peak bandwidth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of the workloads that exceed its peak bandwidth capability.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Logical Isolation: </a:t>
            </a:r>
            <a:r>
              <a:rPr lang="en-US" sz="1200" b="0" i="0" kern="1200" dirty="0" smtClean="0">
                <a:solidFill>
                  <a:schemeClr val="tx1"/>
                </a:solidFill>
                <a:effectLst/>
                <a:latin typeface="+mn-lt"/>
                <a:ea typeface="+mn-ea"/>
                <a:cs typeface="+mn-cs"/>
              </a:rPr>
              <a:t>Workloads may have a need for logical isolation or logical partitioning from each other. This means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a given workload executing on a system is unaware of the other workloads on the system and is guaranteed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that no other workloads on that system will interfere with its execution and address space. This is typically achieved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Virtualization Technology (VT). Such logical partitioning requirements of the workloads play an important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role in determining how much consolidation is possible on a given platform. VT adds a certain overhead on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platform, and also limits what underlying resources are accessible by individual workloads in order to ensure they do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 trespass certain boundaries. Needs for VT for a given platform are important considerations when determining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what workloads can be consolidated on that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Determinism: </a:t>
            </a:r>
            <a:r>
              <a:rPr lang="en-US" sz="1200" b="0" i="0" kern="1200" dirty="0" smtClean="0">
                <a:solidFill>
                  <a:schemeClr val="tx1"/>
                </a:solidFill>
                <a:effectLst/>
                <a:latin typeface="+mn-lt"/>
                <a:ea typeface="+mn-ea"/>
                <a:cs typeface="+mn-cs"/>
              </a:rPr>
              <a:t>Workloads that are time deterministic in nature impose strict timely execution (temporal)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requirements. Such workloads need to have temporal isolation in order to not experience interference from 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workloads in accomplishing their time-deterministic execution deadlines. This is typically accomplished through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combination of one or more capabilities such as time-determinism features of the underlying platform, VT support,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etc. If the workloads are staggered in time for execution, the platform may be able to achieve better consolidation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through TDM. Designing a consolidated platform needs careful attention to the temporal requirements of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individual workloads.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Platform Requirements: </a:t>
            </a:r>
            <a:r>
              <a:rPr lang="en-US" sz="1200" b="0" i="0" kern="1200" dirty="0" smtClean="0">
                <a:solidFill>
                  <a:schemeClr val="tx1"/>
                </a:solidFill>
                <a:effectLst/>
                <a:latin typeface="+mn-lt"/>
                <a:ea typeface="+mn-ea"/>
                <a:cs typeface="+mn-cs"/>
              </a:rPr>
              <a:t>The storage and power requirements of workloads also need to be considered when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consolidating them onto a platform. The sum of the storage requirements of the workloads needs to be supported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by the platform over which the consolidation is targeted. The processing requirements for the workloads dictate</a:t>
            </a:r>
            <a:r>
              <a:rPr lang="en-US" dirty="0" smtClean="0"/>
              <a:t> </a:t>
            </a:r>
          </a:p>
          <a:p>
            <a:r>
              <a:rPr lang="en-US" sz="1200" b="0" i="0" kern="1200" dirty="0" smtClean="0">
                <a:solidFill>
                  <a:schemeClr val="tx1"/>
                </a:solidFill>
                <a:effectLst/>
                <a:latin typeface="+mn-lt"/>
                <a:ea typeface="+mn-ea"/>
                <a:cs typeface="+mn-cs"/>
              </a:rPr>
              <a:t>Workload consolidation is typically accomplished by virtualization. In the industrial automation application space,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International Society of Automation’s ISA-95 model is the standard that drives consolidation for integrating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enterprise and production control systems.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D564628-00E5-4E16-9D74-10AD2BDE40F9}" type="slidenum">
              <a:rPr lang="en-US" smtClean="0"/>
              <a:t>7</a:t>
            </a:fld>
            <a:endParaRPr lang="en-US"/>
          </a:p>
        </p:txBody>
      </p:sp>
    </p:spTree>
    <p:extLst>
      <p:ext uri="{BB962C8B-B14F-4D97-AF65-F5344CB8AC3E}">
        <p14:creationId xmlns:p14="http://schemas.microsoft.com/office/powerpoint/2010/main" val="103688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201426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should</a:t>
            </a:r>
            <a:r>
              <a:rPr lang="en-US" baseline="0" dirty="0" smtClean="0"/>
              <a:t> be a hardware/software stack showing the different level at which you can intercept with virtualization.</a:t>
            </a:r>
            <a:endParaRPr lang="en-US" dirty="0"/>
          </a:p>
        </p:txBody>
      </p:sp>
      <p:sp>
        <p:nvSpPr>
          <p:cNvPr id="4" name="Slide Number Placeholder 3"/>
          <p:cNvSpPr>
            <a:spLocks noGrp="1"/>
          </p:cNvSpPr>
          <p:nvPr>
            <p:ph type="sldNum" sz="quarter" idx="10"/>
          </p:nvPr>
        </p:nvSpPr>
        <p:spPr/>
        <p:txBody>
          <a:bodyPr/>
          <a:lstStyle/>
          <a:p>
            <a:fld id="{DAC5B8DA-BF76-4C60-9799-7885A6310A43}" type="slidenum">
              <a:rPr lang="ja-JP" altLang="en-US" smtClean="0">
                <a:solidFill>
                  <a:prstClr val="black"/>
                </a:solidFill>
              </a:rPr>
              <a:pPr/>
              <a:t>9</a:t>
            </a:fld>
            <a:endParaRPr lang="ja-JP" altLang="en-US">
              <a:solidFill>
                <a:prstClr val="black"/>
              </a:solidFill>
            </a:endParaRPr>
          </a:p>
        </p:txBody>
      </p:sp>
    </p:spTree>
    <p:extLst>
      <p:ext uri="{BB962C8B-B14F-4D97-AF65-F5344CB8AC3E}">
        <p14:creationId xmlns:p14="http://schemas.microsoft.com/office/powerpoint/2010/main" val="370979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Tree>
    <p:extLst>
      <p:ext uri="{BB962C8B-B14F-4D97-AF65-F5344CB8AC3E}">
        <p14:creationId xmlns:p14="http://schemas.microsoft.com/office/powerpoint/2010/main" val="22413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20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62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smtClean="0"/>
              <a:t>Insert Poll Question here…</a:t>
            </a:r>
            <a:endParaRPr lang="en-US" dirty="0"/>
          </a:p>
        </p:txBody>
      </p:sp>
    </p:spTree>
    <p:extLst>
      <p:ext uri="{BB962C8B-B14F-4D97-AF65-F5344CB8AC3E}">
        <p14:creationId xmlns:p14="http://schemas.microsoft.com/office/powerpoint/2010/main" val="177926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smtClean="0"/>
              <a:t>Click to edit title</a:t>
            </a:r>
            <a:endParaRPr lang="en-US" dirty="0"/>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24843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138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5" name="Content Placeholder 4"/>
          <p:cNvSpPr>
            <a:spLocks noGrp="1"/>
          </p:cNvSpPr>
          <p:nvPr>
            <p:ph sz="quarter" idx="15"/>
          </p:nvPr>
        </p:nvSpPr>
        <p:spPr>
          <a:xfrm>
            <a:off x="471951" y="1233488"/>
            <a:ext cx="5123779"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6"/>
          </p:nvPr>
        </p:nvSpPr>
        <p:spPr>
          <a:xfrm>
            <a:off x="5864087" y="1233488"/>
            <a:ext cx="5855965" cy="4701855"/>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1619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609585"/>
            <a:r>
              <a:rPr lang="en-US" smtClean="0">
                <a:solidFill>
                  <a:prstClr val="white"/>
                </a:solidFill>
              </a:rPr>
              <a:t>Intel Confidential – Internal Use Only</a:t>
            </a:r>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26300820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30143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0" y="2"/>
            <a:ext cx="12192000" cy="6407340"/>
            <a:chOff x="0" y="0"/>
            <a:chExt cx="9144000" cy="4805505"/>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805505"/>
            </a:xfrm>
            <a:prstGeom prst="rect">
              <a:avLst/>
            </a:prstGeom>
          </p:spPr>
        </p:pic>
        <p:sp>
          <p:nvSpPr>
            <p:cNvPr id="11" name="Rectangle 10"/>
            <p:cNvSpPr/>
            <p:nvPr userDrawn="1"/>
          </p:nvSpPr>
          <p:spPr>
            <a:xfrm>
              <a:off x="0" y="0"/>
              <a:ext cx="9144000" cy="480550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en-US" sz="3200">
                <a:solidFill>
                  <a:prstClr val="white"/>
                </a:solidFill>
              </a:endParaRPr>
            </a:p>
          </p:txBody>
        </p:sp>
      </p:grpSp>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smtClean="0"/>
              <a:t>Click to edit footnote</a:t>
            </a:r>
            <a:endParaRPr lang="en-US" dirty="0"/>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57449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
        <p:nvSpPr>
          <p:cNvPr id="11" name="Slide Number Placeholder 2"/>
          <p:cNvSpPr>
            <a:spLocks noGrp="1"/>
          </p:cNvSpPr>
          <p:nvPr>
            <p:ph type="sldNum" sz="quarter" idx="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35052203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5" r:id="rId5"/>
    <p:sldLayoutId id="2147483792" r:id="rId6"/>
    <p:sldLayoutId id="2147483791" r:id="rId7"/>
    <p:sldLayoutId id="2147483784" r:id="rId8"/>
    <p:sldLayoutId id="214748379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jpeg"/><Relationship Id="rId21" Type="http://schemas.openxmlformats.org/officeDocument/2006/relationships/image" Target="../media/image52.png"/><Relationship Id="rId7" Type="http://schemas.openxmlformats.org/officeDocument/2006/relationships/image" Target="../media/image38.jp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image" Target="../media/image47.png"/><Relationship Id="rId20" Type="http://schemas.openxmlformats.org/officeDocument/2006/relationships/image" Target="../media/image51.jpeg"/><Relationship Id="rId29"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jpeg"/><Relationship Id="rId28" Type="http://schemas.openxmlformats.org/officeDocument/2006/relationships/image" Target="../media/image59.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jpeg"/><Relationship Id="rId5" Type="http://schemas.openxmlformats.org/officeDocument/2006/relationships/image" Target="../media/image67.png"/><Relationship Id="rId10" Type="http://schemas.openxmlformats.org/officeDocument/2006/relationships/image" Target="../media/image72.jpeg"/><Relationship Id="rId4" Type="http://schemas.openxmlformats.org/officeDocument/2006/relationships/image" Target="../media/image66.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en-us/articles/intel-virtualization-technology-for-directed-io-vt-d-enhancing-intel-platforms-for-efficient-virtualization-of-io-device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tif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8.png"/><Relationship Id="rId5" Type="http://schemas.openxmlformats.org/officeDocument/2006/relationships/image" Target="../media/image5.png"/><Relationship Id="rId15" Type="http://schemas.microsoft.com/office/2007/relationships/hdphoto" Target="../media/hdphoto4.wdp"/><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97947" y="4876800"/>
            <a:ext cx="4940968" cy="815856"/>
          </a:xfrm>
          <a:prstGeom prst="rect">
            <a:avLst/>
          </a:prstGeom>
          <a:noFill/>
        </p:spPr>
        <p:txBody>
          <a:bodyPr vert="horz" wrap="none" lIns="0" tIns="0" rIns="0" bIns="0" rtlCol="0">
            <a:noAutofit/>
          </a:bodyPr>
          <a:lstStyle/>
          <a:p>
            <a:pPr defTabSz="609585"/>
            <a:r>
              <a:rPr lang="en-US" sz="1600" dirty="0" smtClean="0">
                <a:solidFill>
                  <a:prstClr val="white">
                    <a:lumMod val="95000"/>
                  </a:prstClr>
                </a:solidFill>
              </a:rPr>
              <a:t>Core </a:t>
            </a:r>
            <a:r>
              <a:rPr lang="en-US" sz="1600" dirty="0">
                <a:solidFill>
                  <a:prstClr val="white">
                    <a:lumMod val="95000"/>
                  </a:prstClr>
                </a:solidFill>
              </a:rPr>
              <a:t>and Visual Computing </a:t>
            </a:r>
            <a:r>
              <a:rPr lang="en-US" sz="1600" dirty="0" smtClean="0">
                <a:solidFill>
                  <a:prstClr val="white">
                    <a:lumMod val="95000"/>
                  </a:prstClr>
                </a:solidFill>
              </a:rPr>
              <a:t>Group</a:t>
            </a:r>
            <a:r>
              <a:rPr lang="en-US" sz="1600" smtClean="0">
                <a:solidFill>
                  <a:prstClr val="white">
                    <a:lumMod val="95000"/>
                  </a:prstClr>
                </a:solidFill>
              </a:rPr>
              <a:t>, Intel®</a:t>
            </a:r>
            <a:r>
              <a:rPr lang="en-US" sz="1600" dirty="0">
                <a:solidFill>
                  <a:prstClr val="white">
                    <a:lumMod val="95000"/>
                  </a:prstClr>
                </a:solidFill>
              </a:rPr>
              <a:t>  </a:t>
            </a:r>
          </a:p>
        </p:txBody>
      </p:sp>
      <p:sp>
        <p:nvSpPr>
          <p:cNvPr id="2" name="Title 1"/>
          <p:cNvSpPr>
            <a:spLocks noGrp="1"/>
          </p:cNvSpPr>
          <p:nvPr>
            <p:ph type="ctrTitle"/>
          </p:nvPr>
        </p:nvSpPr>
        <p:spPr>
          <a:xfrm>
            <a:off x="471951" y="3544791"/>
            <a:ext cx="11248100" cy="1356397"/>
          </a:xfrm>
        </p:spPr>
        <p:txBody>
          <a:bodyPr/>
          <a:lstStyle/>
          <a:p>
            <a:pPr rtl="0" eaLnBrk="1" latinLnBrk="0" hangingPunct="1"/>
            <a:r>
              <a:rPr lang="en-US" sz="5867" dirty="0">
                <a:solidFill>
                  <a:schemeClr val="accent3"/>
                </a:solidFill>
                <a:latin typeface="+mj-lt"/>
              </a:rPr>
              <a:t>Virtualization</a:t>
            </a:r>
            <a:r>
              <a:rPr lang="en-US" sz="5867" dirty="0">
                <a:solidFill>
                  <a:prstClr val="white"/>
                </a:solidFill>
                <a:latin typeface="+mj-lt"/>
              </a:rPr>
              <a:t> </a:t>
            </a:r>
            <a:r>
              <a:rPr lang="en-US" sz="5867" dirty="0" smtClean="0">
                <a:solidFill>
                  <a:prstClr val="white"/>
                </a:solidFill>
                <a:latin typeface="+mj-lt"/>
              </a:rPr>
              <a:t> and Real-Time Systems for </a:t>
            </a:r>
            <a:br>
              <a:rPr lang="en-US" sz="5867" dirty="0" smtClean="0">
                <a:solidFill>
                  <a:prstClr val="white"/>
                </a:solidFill>
                <a:latin typeface="+mj-lt"/>
              </a:rPr>
            </a:br>
            <a:r>
              <a:rPr lang="en-US" sz="5867" dirty="0" smtClean="0">
                <a:solidFill>
                  <a:prstClr val="white"/>
                </a:solidFill>
                <a:latin typeface="+mj-lt"/>
              </a:rPr>
              <a:t>Work Load Consolidation</a:t>
            </a:r>
            <a:endParaRPr lang="en-US" sz="5867" dirty="0">
              <a:solidFill>
                <a:prstClr val="white"/>
              </a:solidFill>
              <a:latin typeface="+mj-lt"/>
            </a:endParaRPr>
          </a:p>
        </p:txBody>
      </p:sp>
    </p:spTree>
    <p:extLst>
      <p:ext uri="{BB962C8B-B14F-4D97-AF65-F5344CB8AC3E}">
        <p14:creationId xmlns:p14="http://schemas.microsoft.com/office/powerpoint/2010/main" val="8540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45791" y="5667286"/>
            <a:ext cx="1757877" cy="4103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446" y="5303031"/>
            <a:ext cx="1358767" cy="1019075"/>
          </a:xfrm>
          <a:prstGeom prst="rect">
            <a:avLst/>
          </a:prstGeom>
        </p:spPr>
      </p:pic>
      <p:cxnSp>
        <p:nvCxnSpPr>
          <p:cNvPr id="4" name="Straight Connector 3"/>
          <p:cNvCxnSpPr/>
          <p:nvPr/>
        </p:nvCxnSpPr>
        <p:spPr>
          <a:xfrm>
            <a:off x="1157595" y="1863214"/>
            <a:ext cx="10554387" cy="53901"/>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57595" y="5137815"/>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577185" y="1863214"/>
            <a:ext cx="548921" cy="4343137"/>
          </a:xfrm>
          <a:prstGeom prst="leftBrac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p>
        </p:txBody>
      </p:sp>
      <p:sp>
        <p:nvSpPr>
          <p:cNvPr id="58" name="TextBox 57"/>
          <p:cNvSpPr txBox="1"/>
          <p:nvPr/>
        </p:nvSpPr>
        <p:spPr>
          <a:xfrm rot="16200000">
            <a:off x="-232275" y="3804819"/>
            <a:ext cx="1205021" cy="420564"/>
          </a:xfrm>
          <a:prstGeom prst="rect">
            <a:avLst/>
          </a:prstGeom>
          <a:noFill/>
        </p:spPr>
        <p:txBody>
          <a:bodyPr wrap="square" rtlCol="0">
            <a:spAutoFit/>
          </a:bodyPr>
          <a:lstStyle/>
          <a:p>
            <a:r>
              <a:rPr lang="en-US" sz="2133" dirty="0"/>
              <a:t>Edge</a:t>
            </a:r>
            <a:endParaRPr lang="en-US" sz="24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156" y="5391301"/>
            <a:ext cx="713501" cy="856919"/>
          </a:xfrm>
          <a:prstGeom prst="rect">
            <a:avLst/>
          </a:prstGeom>
          <a:solidFill>
            <a:schemeClr val="tx1"/>
          </a:solidFill>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633" y="5235866"/>
            <a:ext cx="1125332" cy="1125332"/>
          </a:xfrm>
          <a:prstGeom prst="rect">
            <a:avLst/>
          </a:prstGeom>
          <a:solidFill>
            <a:schemeClr val="tx1"/>
          </a:solidFill>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1181" y="5387224"/>
            <a:ext cx="867000" cy="867000"/>
          </a:xfrm>
          <a:prstGeom prst="rect">
            <a:avLst/>
          </a:prstGeom>
          <a:solidFill>
            <a:schemeClr val="tx1"/>
          </a:solidFill>
        </p:spPr>
      </p:pic>
      <p:grpSp>
        <p:nvGrpSpPr>
          <p:cNvPr id="59" name="Group 58"/>
          <p:cNvGrpSpPr/>
          <p:nvPr/>
        </p:nvGrpSpPr>
        <p:grpSpPr>
          <a:xfrm>
            <a:off x="4032749" y="971661"/>
            <a:ext cx="2402039" cy="1058756"/>
            <a:chOff x="5311638" y="190799"/>
            <a:chExt cx="1586770" cy="883771"/>
          </a:xfrm>
        </p:grpSpPr>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1638" y="190799"/>
              <a:ext cx="1586770" cy="883771"/>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9651" y="478677"/>
              <a:ext cx="960068" cy="469037"/>
            </a:xfrm>
            <a:prstGeom prst="rect">
              <a:avLst/>
            </a:prstGeom>
          </p:spPr>
        </p:pic>
      </p:grpSp>
      <p:pic>
        <p:nvPicPr>
          <p:cNvPr id="74" name="Picture 73" descr="Harmonic_Icon_NSG Exo.png"/>
          <p:cNvPicPr>
            <a:picLocks noChangeAspect="1"/>
          </p:cNvPicPr>
          <p:nvPr/>
        </p:nvPicPr>
        <p:blipFill>
          <a:blip r:embed="rId9"/>
          <a:stretch>
            <a:fillRect/>
          </a:stretch>
        </p:blipFill>
        <p:spPr>
          <a:xfrm>
            <a:off x="2947501" y="2422078"/>
            <a:ext cx="1027100" cy="434869"/>
          </a:xfrm>
          <a:prstGeom prst="rect">
            <a:avLst/>
          </a:prstGeom>
        </p:spPr>
      </p:pic>
      <p:pic>
        <p:nvPicPr>
          <p:cNvPr id="80" name="Picture 79"/>
          <p:cNvPicPr>
            <a:picLocks noChangeAspect="1"/>
          </p:cNvPicPr>
          <p:nvPr/>
        </p:nvPicPr>
        <p:blipFill>
          <a:blip r:embed="rId10"/>
          <a:stretch>
            <a:fillRect/>
          </a:stretch>
        </p:blipFill>
        <p:spPr>
          <a:xfrm>
            <a:off x="8637383" y="4464667"/>
            <a:ext cx="1446260" cy="559296"/>
          </a:xfrm>
          <a:prstGeom prst="rect">
            <a:avLst/>
          </a:prstGeom>
        </p:spPr>
      </p:pic>
      <p:sp>
        <p:nvSpPr>
          <p:cNvPr id="82" name="TextBox 81"/>
          <p:cNvSpPr txBox="1"/>
          <p:nvPr/>
        </p:nvSpPr>
        <p:spPr>
          <a:xfrm>
            <a:off x="997380" y="5504913"/>
            <a:ext cx="1231112" cy="379656"/>
          </a:xfrm>
          <a:prstGeom prst="rect">
            <a:avLst/>
          </a:prstGeom>
          <a:noFill/>
        </p:spPr>
        <p:txBody>
          <a:bodyPr wrap="square" rtlCol="0">
            <a:spAutoFit/>
          </a:bodyPr>
          <a:lstStyle/>
          <a:p>
            <a:r>
              <a:rPr lang="en-US" sz="1867" dirty="0"/>
              <a:t>Devices</a:t>
            </a:r>
            <a:endParaRPr lang="en-US" sz="2400" dirty="0"/>
          </a:p>
        </p:txBody>
      </p:sp>
      <p:sp>
        <p:nvSpPr>
          <p:cNvPr id="83" name="TextBox 82"/>
          <p:cNvSpPr txBox="1"/>
          <p:nvPr/>
        </p:nvSpPr>
        <p:spPr>
          <a:xfrm>
            <a:off x="975097" y="4084123"/>
            <a:ext cx="1447265" cy="379656"/>
          </a:xfrm>
          <a:prstGeom prst="rect">
            <a:avLst/>
          </a:prstGeom>
          <a:noFill/>
        </p:spPr>
        <p:txBody>
          <a:bodyPr wrap="square" rtlCol="0">
            <a:spAutoFit/>
          </a:bodyPr>
          <a:lstStyle/>
          <a:p>
            <a:r>
              <a:rPr lang="en-US" sz="1867" dirty="0"/>
              <a:t>Controllers</a:t>
            </a:r>
            <a:endParaRPr lang="en-US" sz="2400" dirty="0"/>
          </a:p>
        </p:txBody>
      </p:sp>
      <p:sp>
        <p:nvSpPr>
          <p:cNvPr id="84" name="TextBox 83"/>
          <p:cNvSpPr txBox="1"/>
          <p:nvPr/>
        </p:nvSpPr>
        <p:spPr>
          <a:xfrm>
            <a:off x="975096" y="2495376"/>
            <a:ext cx="1568027" cy="666977"/>
          </a:xfrm>
          <a:prstGeom prst="rect">
            <a:avLst/>
          </a:prstGeom>
          <a:noFill/>
        </p:spPr>
        <p:txBody>
          <a:bodyPr wrap="square" rtlCol="0">
            <a:spAutoFit/>
          </a:bodyPr>
          <a:lstStyle/>
          <a:p>
            <a:r>
              <a:rPr lang="en-US" sz="1867" dirty="0"/>
              <a:t>Edge Appliances</a:t>
            </a:r>
            <a:endParaRPr lang="en-US" sz="2400" dirty="0"/>
          </a:p>
        </p:txBody>
      </p:sp>
      <p:sp>
        <p:nvSpPr>
          <p:cNvPr id="85" name="TextBox 84"/>
          <p:cNvSpPr txBox="1"/>
          <p:nvPr/>
        </p:nvSpPr>
        <p:spPr>
          <a:xfrm>
            <a:off x="2905463" y="2896774"/>
            <a:ext cx="1190167" cy="543867"/>
          </a:xfrm>
          <a:prstGeom prst="rect">
            <a:avLst/>
          </a:prstGeom>
          <a:noFill/>
        </p:spPr>
        <p:txBody>
          <a:bodyPr wrap="square" rtlCol="0">
            <a:spAutoFit/>
          </a:bodyPr>
          <a:lstStyle/>
          <a:p>
            <a:r>
              <a:rPr lang="en-US" sz="1467" dirty="0"/>
              <a:t>Traditional Gateway</a:t>
            </a:r>
            <a:endParaRPr lang="en-US" sz="1867" dirty="0"/>
          </a:p>
        </p:txBody>
      </p:sp>
      <p:sp>
        <p:nvSpPr>
          <p:cNvPr id="86" name="TextBox 85"/>
          <p:cNvSpPr txBox="1"/>
          <p:nvPr/>
        </p:nvSpPr>
        <p:spPr>
          <a:xfrm>
            <a:off x="4634429" y="2875551"/>
            <a:ext cx="1543691" cy="318100"/>
          </a:xfrm>
          <a:prstGeom prst="rect">
            <a:avLst/>
          </a:prstGeom>
          <a:noFill/>
        </p:spPr>
        <p:txBody>
          <a:bodyPr wrap="square" rtlCol="0">
            <a:spAutoFit/>
          </a:bodyPr>
          <a:lstStyle/>
          <a:p>
            <a:r>
              <a:rPr lang="en-US" sz="1467" dirty="0"/>
              <a:t>Traditional IPC</a:t>
            </a:r>
            <a:endParaRPr lang="en-US" sz="1867" dirty="0"/>
          </a:p>
        </p:txBody>
      </p:sp>
      <p:pic>
        <p:nvPicPr>
          <p:cNvPr id="87" name="Picture 86"/>
          <p:cNvPicPr>
            <a:picLocks noChangeAspect="1"/>
          </p:cNvPicPr>
          <p:nvPr/>
        </p:nvPicPr>
        <p:blipFill>
          <a:blip r:embed="rId11"/>
          <a:stretch>
            <a:fillRect/>
          </a:stretch>
        </p:blipFill>
        <p:spPr>
          <a:xfrm>
            <a:off x="4700040" y="2475753"/>
            <a:ext cx="1393913" cy="308111"/>
          </a:xfrm>
          <a:prstGeom prst="rect">
            <a:avLst/>
          </a:prstGeom>
        </p:spPr>
      </p:pic>
      <p:pic>
        <p:nvPicPr>
          <p:cNvPr id="18" name="Picture 17"/>
          <p:cNvPicPr>
            <a:picLocks noChangeAspect="1"/>
          </p:cNvPicPr>
          <p:nvPr/>
        </p:nvPicPr>
        <p:blipFill>
          <a:blip r:embed="rId12"/>
          <a:stretch>
            <a:fillRect/>
          </a:stretch>
        </p:blipFill>
        <p:spPr>
          <a:xfrm>
            <a:off x="6551757" y="2492809"/>
            <a:ext cx="2584512" cy="1345544"/>
          </a:xfrm>
          <a:prstGeom prst="rect">
            <a:avLst/>
          </a:prstGeom>
        </p:spPr>
      </p:pic>
      <p:sp>
        <p:nvSpPr>
          <p:cNvPr id="88" name="TextBox 87"/>
          <p:cNvSpPr txBox="1"/>
          <p:nvPr/>
        </p:nvSpPr>
        <p:spPr>
          <a:xfrm>
            <a:off x="6978899" y="3008133"/>
            <a:ext cx="1772396" cy="318100"/>
          </a:xfrm>
          <a:prstGeom prst="rect">
            <a:avLst/>
          </a:prstGeom>
          <a:noFill/>
        </p:spPr>
        <p:txBody>
          <a:bodyPr wrap="square" rtlCol="0">
            <a:spAutoFit/>
          </a:bodyPr>
          <a:lstStyle/>
          <a:p>
            <a:r>
              <a:rPr lang="en-US" sz="1467" b="1" dirty="0"/>
              <a:t>Edge/Fog Server</a:t>
            </a:r>
            <a:endParaRPr lang="en-US" sz="1867" b="1" dirty="0"/>
          </a:p>
        </p:txBody>
      </p:sp>
      <p:pic>
        <p:nvPicPr>
          <p:cNvPr id="21" name="Picture 20"/>
          <p:cNvPicPr>
            <a:picLocks noChangeAspect="1"/>
          </p:cNvPicPr>
          <p:nvPr/>
        </p:nvPicPr>
        <p:blipFill>
          <a:blip r:embed="rId13"/>
          <a:stretch>
            <a:fillRect/>
          </a:stretch>
        </p:blipFill>
        <p:spPr>
          <a:xfrm>
            <a:off x="6633657" y="3937172"/>
            <a:ext cx="791857" cy="811581"/>
          </a:xfrm>
          <a:prstGeom prst="rect">
            <a:avLst/>
          </a:prstGeom>
        </p:spPr>
      </p:pic>
      <p:pic>
        <p:nvPicPr>
          <p:cNvPr id="22" name="Picture 21"/>
          <p:cNvPicPr>
            <a:picLocks noChangeAspect="1"/>
          </p:cNvPicPr>
          <p:nvPr/>
        </p:nvPicPr>
        <p:blipFill>
          <a:blip r:embed="rId14"/>
          <a:stretch>
            <a:fillRect/>
          </a:stretch>
        </p:blipFill>
        <p:spPr>
          <a:xfrm>
            <a:off x="2981455" y="3884436"/>
            <a:ext cx="973840" cy="973840"/>
          </a:xfrm>
          <a:prstGeom prst="rect">
            <a:avLst/>
          </a:prstGeom>
        </p:spPr>
      </p:pic>
      <p:sp>
        <p:nvSpPr>
          <p:cNvPr id="89" name="TextBox 88"/>
          <p:cNvSpPr txBox="1"/>
          <p:nvPr/>
        </p:nvSpPr>
        <p:spPr>
          <a:xfrm>
            <a:off x="3813311" y="4023941"/>
            <a:ext cx="1353853" cy="769634"/>
          </a:xfrm>
          <a:prstGeom prst="rect">
            <a:avLst/>
          </a:prstGeom>
          <a:noFill/>
        </p:spPr>
        <p:txBody>
          <a:bodyPr wrap="square" rtlCol="0">
            <a:spAutoFit/>
          </a:bodyPr>
          <a:lstStyle/>
          <a:p>
            <a:r>
              <a:rPr lang="en-US" sz="1467" dirty="0"/>
              <a:t>Traditional PLCs, MCs, CNCs</a:t>
            </a:r>
            <a:endParaRPr lang="en-US" sz="1867" dirty="0"/>
          </a:p>
        </p:txBody>
      </p:sp>
      <p:sp>
        <p:nvSpPr>
          <p:cNvPr id="90" name="TextBox 89"/>
          <p:cNvSpPr txBox="1"/>
          <p:nvPr/>
        </p:nvSpPr>
        <p:spPr>
          <a:xfrm>
            <a:off x="6116857" y="4737295"/>
            <a:ext cx="2520527" cy="318100"/>
          </a:xfrm>
          <a:prstGeom prst="rect">
            <a:avLst/>
          </a:prstGeom>
          <a:noFill/>
        </p:spPr>
        <p:txBody>
          <a:bodyPr wrap="square" rtlCol="0">
            <a:spAutoFit/>
          </a:bodyPr>
          <a:lstStyle/>
          <a:p>
            <a:r>
              <a:rPr lang="en-US" sz="1467" b="1" dirty="0"/>
              <a:t>Multi-function Controller</a:t>
            </a:r>
            <a:endParaRPr lang="en-US" sz="1867" b="1" dirty="0"/>
          </a:p>
        </p:txBody>
      </p:sp>
      <p:pic>
        <p:nvPicPr>
          <p:cNvPr id="93" name="Picture 92"/>
          <p:cNvPicPr>
            <a:picLocks noChangeAspect="1"/>
          </p:cNvPicPr>
          <p:nvPr/>
        </p:nvPicPr>
        <p:blipFill>
          <a:blip r:embed="rId15"/>
          <a:stretch>
            <a:fillRect/>
          </a:stretch>
        </p:blipFill>
        <p:spPr>
          <a:xfrm>
            <a:off x="9682878" y="3762986"/>
            <a:ext cx="648583" cy="648583"/>
          </a:xfrm>
          <a:prstGeom prst="rect">
            <a:avLst/>
          </a:prstGeom>
        </p:spPr>
      </p:pic>
      <p:sp>
        <p:nvSpPr>
          <p:cNvPr id="42" name="Title 2"/>
          <p:cNvSpPr>
            <a:spLocks noGrp="1"/>
          </p:cNvSpPr>
          <p:nvPr>
            <p:ph type="title"/>
          </p:nvPr>
        </p:nvSpPr>
        <p:spPr>
          <a:xfrm>
            <a:off x="471951" y="304703"/>
            <a:ext cx="11248101" cy="580608"/>
          </a:xfrm>
          <a:prstGeom prst="rect">
            <a:avLst/>
          </a:prstGeom>
        </p:spPr>
        <p:txBody>
          <a:bodyPr/>
          <a:lstStyle/>
          <a:p>
            <a:r>
              <a:rPr lang="en-US" sz="4533" dirty="0">
                <a:solidFill>
                  <a:schemeClr val="accent3"/>
                </a:solidFill>
              </a:rPr>
              <a:t>WHAT</a:t>
            </a:r>
            <a:r>
              <a:rPr lang="en-US" sz="4533" dirty="0">
                <a:solidFill>
                  <a:schemeClr val="tx1"/>
                </a:solidFill>
              </a:rPr>
              <a:t> TO LOOK FOR: NEW product categories</a:t>
            </a:r>
          </a:p>
        </p:txBody>
      </p:sp>
      <p:sp>
        <p:nvSpPr>
          <p:cNvPr id="17" name="Text Placeholder 16"/>
          <p:cNvSpPr>
            <a:spLocks noGrp="1"/>
          </p:cNvSpPr>
          <p:nvPr>
            <p:ph type="body" sz="quarter" idx="13"/>
          </p:nvPr>
        </p:nvSpPr>
        <p:spPr/>
        <p:txBody>
          <a:bodyPr/>
          <a:lstStyle/>
          <a:p>
            <a:endParaRPr lang="en-US"/>
          </a:p>
        </p:txBody>
      </p:sp>
      <p:sp>
        <p:nvSpPr>
          <p:cNvPr id="52"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sz="1600" dirty="0">
                <a:solidFill>
                  <a:schemeClr val="tx1"/>
                </a:solidFill>
              </a:rPr>
              <a:t>9</a:t>
            </a:r>
          </a:p>
        </p:txBody>
      </p:sp>
      <p:pic>
        <p:nvPicPr>
          <p:cNvPr id="26" name="Picture 25"/>
          <p:cNvPicPr>
            <a:picLocks noChangeAspect="1"/>
          </p:cNvPicPr>
          <p:nvPr/>
        </p:nvPicPr>
        <p:blipFill>
          <a:blip r:embed="rId16"/>
          <a:stretch>
            <a:fillRect/>
          </a:stretch>
        </p:blipFill>
        <p:spPr>
          <a:xfrm>
            <a:off x="10334300" y="3937173"/>
            <a:ext cx="1471177" cy="434471"/>
          </a:xfrm>
          <a:prstGeom prst="rect">
            <a:avLst/>
          </a:prstGeom>
        </p:spPr>
      </p:pic>
      <p:cxnSp>
        <p:nvCxnSpPr>
          <p:cNvPr id="96" name="Straight Connector 95"/>
          <p:cNvCxnSpPr/>
          <p:nvPr/>
        </p:nvCxnSpPr>
        <p:spPr>
          <a:xfrm>
            <a:off x="1093649" y="3527873"/>
            <a:ext cx="10504284" cy="51364"/>
          </a:xfrm>
          <a:prstGeom prst="line">
            <a:avLst/>
          </a:prstGeom>
          <a:ln w="9525" cap="rnd">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7"/>
          <a:stretch>
            <a:fillRect/>
          </a:stretch>
        </p:blipFill>
        <p:spPr>
          <a:xfrm>
            <a:off x="10472943" y="4392347"/>
            <a:ext cx="861451" cy="573256"/>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973918" y="3761124"/>
            <a:ext cx="647657" cy="639320"/>
          </a:xfrm>
          <a:prstGeom prst="rect">
            <a:avLst/>
          </a:prstGeom>
          <a:noFill/>
          <a:ln>
            <a:noFill/>
          </a:ln>
        </p:spPr>
      </p:pic>
      <p:pic>
        <p:nvPicPr>
          <p:cNvPr id="44" name="Picture 4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00475" y="3793073"/>
            <a:ext cx="615292" cy="607371"/>
          </a:xfrm>
          <a:prstGeom prst="rect">
            <a:avLst/>
          </a:prstGeom>
          <a:noFill/>
          <a:ln>
            <a:noFill/>
          </a:ln>
        </p:spPr>
      </p:pic>
      <p:grpSp>
        <p:nvGrpSpPr>
          <p:cNvPr id="5" name="Group 4"/>
          <p:cNvGrpSpPr/>
          <p:nvPr/>
        </p:nvGrpSpPr>
        <p:grpSpPr>
          <a:xfrm>
            <a:off x="8983481" y="2506480"/>
            <a:ext cx="2128185" cy="981624"/>
            <a:chOff x="6530333" y="1607269"/>
            <a:chExt cx="2051888" cy="962007"/>
          </a:xfrm>
        </p:grpSpPr>
        <p:pic>
          <p:nvPicPr>
            <p:cNvPr id="39" name="Picture 38" descr="Arria10.jpg"/>
            <p:cNvPicPr>
              <a:picLocks noChangeAspect="1"/>
            </p:cNvPicPr>
            <p:nvPr/>
          </p:nvPicPr>
          <p:blipFill>
            <a:blip r:embed="rId20"/>
            <a:stretch>
              <a:fillRect/>
            </a:stretch>
          </p:blipFill>
          <p:spPr>
            <a:xfrm>
              <a:off x="8027238" y="1703297"/>
              <a:ext cx="473557" cy="473557"/>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7404565" y="1607269"/>
              <a:ext cx="583243" cy="583243"/>
            </a:xfrm>
            <a:prstGeom prst="rect">
              <a:avLst/>
            </a:prstGeom>
          </p:spPr>
        </p:pic>
        <p:pic>
          <p:nvPicPr>
            <p:cNvPr id="1026" name="Picture 2" descr="Image result for titanium control wind rive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30333" y="1634495"/>
              <a:ext cx="774728" cy="6115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rotWithShape="1">
            <a:blip r:embed="rId23" cstate="print">
              <a:extLst>
                <a:ext uri="{28A0092B-C50C-407E-A947-70E740481C1C}">
                  <a14:useLocalDpi xmlns:a14="http://schemas.microsoft.com/office/drawing/2010/main" val="0"/>
                </a:ext>
              </a:extLst>
            </a:blip>
            <a:srcRect l="11940" t="33443" r="11421" b="34099"/>
            <a:stretch/>
          </p:blipFill>
          <p:spPr>
            <a:xfrm>
              <a:off x="6686825" y="2322629"/>
              <a:ext cx="776481" cy="246647"/>
            </a:xfrm>
            <a:prstGeom prst="rect">
              <a:avLst/>
            </a:prstGeom>
          </p:spPr>
        </p:pic>
        <p:pic>
          <p:nvPicPr>
            <p:cNvPr id="45" name="Picture 44"/>
            <p:cNvPicPr>
              <a:picLocks noChangeAspect="1"/>
            </p:cNvPicPr>
            <p:nvPr/>
          </p:nvPicPr>
          <p:blipFill>
            <a:blip r:embed="rId24"/>
            <a:stretch>
              <a:fillRect/>
            </a:stretch>
          </p:blipFill>
          <p:spPr>
            <a:xfrm>
              <a:off x="7593777" y="2285690"/>
              <a:ext cx="988444" cy="237936"/>
            </a:xfrm>
            <a:prstGeom prst="rect">
              <a:avLst/>
            </a:prstGeom>
          </p:spPr>
        </p:pic>
      </p:grpSp>
      <p:sp>
        <p:nvSpPr>
          <p:cNvPr id="46" name="TextBox 45"/>
          <p:cNvSpPr txBox="1"/>
          <p:nvPr/>
        </p:nvSpPr>
        <p:spPr>
          <a:xfrm>
            <a:off x="1630377" y="936797"/>
            <a:ext cx="2399140" cy="666977"/>
          </a:xfrm>
          <a:prstGeom prst="rect">
            <a:avLst/>
          </a:prstGeom>
          <a:noFill/>
        </p:spPr>
        <p:txBody>
          <a:bodyPr wrap="square" rtlCol="0">
            <a:spAutoFit/>
          </a:bodyPr>
          <a:lstStyle/>
          <a:p>
            <a:pPr defTabSz="1625519"/>
            <a:r>
              <a:rPr lang="en-US" sz="1867" dirty="0"/>
              <a:t>Public or On-</a:t>
            </a:r>
            <a:r>
              <a:rPr lang="en-US" sz="1867" dirty="0" err="1"/>
              <a:t>Prem</a:t>
            </a:r>
            <a:r>
              <a:rPr lang="en-US" sz="1867" dirty="0"/>
              <a:t> Cloud Deployment</a:t>
            </a:r>
          </a:p>
        </p:txBody>
      </p:sp>
      <p:pic>
        <p:nvPicPr>
          <p:cNvPr id="7" name="Picture 6"/>
          <p:cNvPicPr>
            <a:picLocks noChangeAspect="1"/>
          </p:cNvPicPr>
          <p:nvPr/>
        </p:nvPicPr>
        <p:blipFill>
          <a:blip r:embed="rId25"/>
          <a:stretch>
            <a:fillRect/>
          </a:stretch>
        </p:blipFill>
        <p:spPr>
          <a:xfrm>
            <a:off x="7617653" y="1979439"/>
            <a:ext cx="3037232" cy="585880"/>
          </a:xfrm>
          <a:prstGeom prst="rect">
            <a:avLst/>
          </a:prstGeom>
        </p:spPr>
      </p:pic>
      <p:pic>
        <p:nvPicPr>
          <p:cNvPr id="9" name="Picture 8"/>
          <p:cNvPicPr>
            <a:picLocks noChangeAspect="1"/>
          </p:cNvPicPr>
          <p:nvPr/>
        </p:nvPicPr>
        <p:blipFill>
          <a:blip r:embed="rId26"/>
          <a:stretch>
            <a:fillRect/>
          </a:stretch>
        </p:blipFill>
        <p:spPr>
          <a:xfrm>
            <a:off x="7876114" y="960395"/>
            <a:ext cx="1016088" cy="820999"/>
          </a:xfrm>
          <a:prstGeom prst="rect">
            <a:avLst/>
          </a:prstGeom>
        </p:spPr>
      </p:pic>
      <p:pic>
        <p:nvPicPr>
          <p:cNvPr id="10" name="Picture 9"/>
          <p:cNvPicPr>
            <a:picLocks noChangeAspect="1"/>
          </p:cNvPicPr>
          <p:nvPr/>
        </p:nvPicPr>
        <p:blipFill>
          <a:blip r:embed="rId27"/>
          <a:stretch>
            <a:fillRect/>
          </a:stretch>
        </p:blipFill>
        <p:spPr>
          <a:xfrm>
            <a:off x="6624329" y="951167"/>
            <a:ext cx="1114052" cy="1114052"/>
          </a:xfrm>
          <a:prstGeom prst="rect">
            <a:avLst/>
          </a:prstGeom>
        </p:spPr>
      </p:pic>
      <p:pic>
        <p:nvPicPr>
          <p:cNvPr id="11" name="Picture 10"/>
          <p:cNvPicPr>
            <a:picLocks noChangeAspect="1"/>
          </p:cNvPicPr>
          <p:nvPr/>
        </p:nvPicPr>
        <p:blipFill>
          <a:blip r:embed="rId28"/>
          <a:stretch>
            <a:fillRect/>
          </a:stretch>
        </p:blipFill>
        <p:spPr>
          <a:xfrm>
            <a:off x="9036330" y="937973"/>
            <a:ext cx="970839" cy="918775"/>
          </a:xfrm>
          <a:prstGeom prst="rect">
            <a:avLst/>
          </a:prstGeom>
        </p:spPr>
      </p:pic>
      <p:pic>
        <p:nvPicPr>
          <p:cNvPr id="13" name="Picture 12"/>
          <p:cNvPicPr>
            <a:picLocks noChangeAspect="1"/>
          </p:cNvPicPr>
          <p:nvPr/>
        </p:nvPicPr>
        <p:blipFill>
          <a:blip r:embed="rId29"/>
          <a:stretch>
            <a:fillRect/>
          </a:stretch>
        </p:blipFill>
        <p:spPr>
          <a:xfrm>
            <a:off x="10127354" y="1153339"/>
            <a:ext cx="1424228" cy="420864"/>
          </a:xfrm>
          <a:prstGeom prst="rect">
            <a:avLst/>
          </a:prstGeom>
        </p:spPr>
      </p:pic>
      <p:grpSp>
        <p:nvGrpSpPr>
          <p:cNvPr id="16" name="Group 15"/>
          <p:cNvGrpSpPr/>
          <p:nvPr/>
        </p:nvGrpSpPr>
        <p:grpSpPr>
          <a:xfrm>
            <a:off x="5965930" y="1909846"/>
            <a:ext cx="5865612" cy="3209308"/>
            <a:chOff x="4474447" y="1432384"/>
            <a:chExt cx="4399209" cy="2406981"/>
          </a:xfrm>
        </p:grpSpPr>
        <p:sp>
          <p:nvSpPr>
            <p:cNvPr id="28" name="Rounded Rectangle 27"/>
            <p:cNvSpPr/>
            <p:nvPr/>
          </p:nvSpPr>
          <p:spPr>
            <a:xfrm>
              <a:off x="5005467" y="1432384"/>
              <a:ext cx="3677357" cy="12221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95" name="Rounded Rectangle 94"/>
            <p:cNvSpPr/>
            <p:nvPr/>
          </p:nvSpPr>
          <p:spPr>
            <a:xfrm>
              <a:off x="4474447" y="2704370"/>
              <a:ext cx="4399209" cy="11349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chemeClr val="tx1"/>
                </a:solidFill>
              </a:endParaRPr>
            </a:p>
          </p:txBody>
        </p:sp>
        <p:sp>
          <p:nvSpPr>
            <p:cNvPr id="15" name="Rounded Rectangle 14"/>
            <p:cNvSpPr/>
            <p:nvPr/>
          </p:nvSpPr>
          <p:spPr>
            <a:xfrm>
              <a:off x="4668711" y="2517742"/>
              <a:ext cx="1242471" cy="300508"/>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867" b="1" dirty="0">
                  <a:solidFill>
                    <a:schemeClr val="tx1"/>
                  </a:solidFill>
                </a:rPr>
                <a:t>Focus Areas</a:t>
              </a:r>
            </a:p>
          </p:txBody>
        </p:sp>
      </p:grpSp>
    </p:spTree>
    <p:extLst>
      <p:ext uri="{BB962C8B-B14F-4D97-AF65-F5344CB8AC3E}">
        <p14:creationId xmlns:p14="http://schemas.microsoft.com/office/powerpoint/2010/main" val="6796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What</a:t>
            </a:r>
            <a:r>
              <a:rPr lang="en-US" sz="5400" dirty="0" smtClean="0"/>
              <a:t> is Intel</a:t>
            </a:r>
            <a:r>
              <a:rPr lang="en-US" sz="5400" dirty="0"/>
              <a:t>® Virtualization </a:t>
            </a:r>
            <a:r>
              <a:rPr lang="en-US" sz="5400" dirty="0" smtClean="0"/>
              <a:t>Technology</a:t>
            </a:r>
            <a:endParaRPr lang="en-US" sz="5400" dirty="0"/>
          </a:p>
        </p:txBody>
      </p:sp>
      <p:sp>
        <p:nvSpPr>
          <p:cNvPr id="3" name="Text Placeholder 2"/>
          <p:cNvSpPr>
            <a:spLocks noGrp="1"/>
          </p:cNvSpPr>
          <p:nvPr>
            <p:ph type="body" sz="quarter" idx="13"/>
          </p:nvPr>
        </p:nvSpPr>
        <p:spPr>
          <a:xfrm>
            <a:off x="471951" y="6131656"/>
            <a:ext cx="11248101" cy="335861"/>
          </a:xfrm>
        </p:spPr>
        <p:txBody>
          <a:bodyPr anchor="ctr"/>
          <a:lstStyle/>
          <a:p>
            <a:endParaRPr lang="en-US" sz="2000" dirty="0"/>
          </a:p>
        </p:txBody>
      </p:sp>
      <p:sp>
        <p:nvSpPr>
          <p:cNvPr id="5" name="Content Placeholder 4"/>
          <p:cNvSpPr>
            <a:spLocks noGrp="1"/>
          </p:cNvSpPr>
          <p:nvPr>
            <p:ph sz="quarter" idx="15"/>
          </p:nvPr>
        </p:nvSpPr>
        <p:spPr/>
        <p:txBody>
          <a:bodyPr/>
          <a:lstStyle/>
          <a:p>
            <a:endParaRPr lang="en-US" dirty="0"/>
          </a:p>
        </p:txBody>
      </p:sp>
      <p:sp>
        <p:nvSpPr>
          <p:cNvPr id="6" name="Content Placeholder 5"/>
          <p:cNvSpPr>
            <a:spLocks noGrp="1"/>
          </p:cNvSpPr>
          <p:nvPr>
            <p:ph sz="quarter" idx="16"/>
          </p:nvPr>
        </p:nvSpPr>
        <p:spPr>
          <a:xfrm>
            <a:off x="6063343" y="1233488"/>
            <a:ext cx="5656709" cy="4701855"/>
          </a:xfrm>
        </p:spPr>
        <p:txBody>
          <a:bodyPr anchor="ctr"/>
          <a:lstStyle/>
          <a:p>
            <a:r>
              <a:rPr lang="en-US" sz="2000" dirty="0"/>
              <a:t>Intel® Virtualization Technology (Intel® VT) is a multigenerational roadmap of increasingly powerful enhancements to Intel Processors, Chipsets and I/O devices. It is a complementary technology to virtualization software products that enhances today’s virtualization solutions and lays foundation for future platform virtualization. Intel® VT provides hardware assist to the virtualization software reducing its size and complexity enabling lower cost, more efficient, more powerful virtualization solutions. </a:t>
            </a:r>
          </a:p>
        </p:txBody>
      </p:sp>
      <p:pic>
        <p:nvPicPr>
          <p:cNvPr id="1026" name="Picture 2" descr="I/O virt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51" y="2041734"/>
            <a:ext cx="5485086" cy="308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6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Glance of Intel® Virtualization Technology</a:t>
            </a:r>
            <a:endParaRPr lang="en-US" dirty="0"/>
          </a:p>
        </p:txBody>
      </p:sp>
      <p:sp>
        <p:nvSpPr>
          <p:cNvPr id="37" name="Text Placeholder 36"/>
          <p:cNvSpPr>
            <a:spLocks noGrp="1"/>
          </p:cNvSpPr>
          <p:nvPr>
            <p:ph type="body" sz="quarter" idx="13"/>
          </p:nvPr>
        </p:nvSpPr>
        <p:spPr/>
        <p:txBody>
          <a:bodyPr/>
          <a:lstStyle/>
          <a:p>
            <a:endParaRPr lang="en-US"/>
          </a:p>
        </p:txBody>
      </p:sp>
      <p:sp>
        <p:nvSpPr>
          <p:cNvPr id="38" name="Content Placeholder 37"/>
          <p:cNvSpPr>
            <a:spLocks noGrp="1"/>
          </p:cNvSpPr>
          <p:nvPr>
            <p:ph sz="quarter" idx="15"/>
          </p:nvPr>
        </p:nvSpPr>
        <p:spPr/>
        <p:txBody>
          <a:bodyPr/>
          <a:lstStyle/>
          <a:p>
            <a:endParaRPr lang="en-US"/>
          </a:p>
        </p:txBody>
      </p:sp>
      <p:sp>
        <p:nvSpPr>
          <p:cNvPr id="25" name="AutoShape 3"/>
          <p:cNvSpPr>
            <a:spLocks noChangeArrowheads="1"/>
          </p:cNvSpPr>
          <p:nvPr/>
        </p:nvSpPr>
        <p:spPr bwMode="auto">
          <a:xfrm>
            <a:off x="5386387" y="3081086"/>
            <a:ext cx="5119687" cy="895350"/>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Directed I/O </a:t>
            </a:r>
          </a:p>
          <a:p>
            <a:pPr>
              <a:defRPr/>
            </a:pPr>
            <a:r>
              <a:rPr lang="en-US" altLang="zh-TW" sz="1500" b="1">
                <a:solidFill>
                  <a:srgbClr val="FFFF00"/>
                </a:solidFill>
                <a:effectLst>
                  <a:outerShdw blurRad="38100" dist="38100" dir="2700000" algn="tl">
                    <a:srgbClr val="000000"/>
                  </a:outerShdw>
                </a:effectLst>
                <a:ea typeface="PMingLiU" pitchFamily="18" charset="-120"/>
              </a:rPr>
              <a:t>Reliability and Security through device Isolation</a:t>
            </a:r>
          </a:p>
          <a:p>
            <a:pPr>
              <a:defRPr/>
            </a:pPr>
            <a:r>
              <a:rPr lang="en-US" altLang="zh-TW" sz="1500" b="1">
                <a:solidFill>
                  <a:srgbClr val="FFFF00"/>
                </a:solidFill>
                <a:effectLst>
                  <a:outerShdw blurRad="38100" dist="38100" dir="2700000" algn="tl">
                    <a:srgbClr val="000000"/>
                  </a:outerShdw>
                </a:effectLst>
                <a:ea typeface="PMingLiU" pitchFamily="18" charset="-120"/>
              </a:rPr>
              <a:t>I/O performance with direct assignment</a:t>
            </a:r>
          </a:p>
        </p:txBody>
      </p:sp>
      <p:sp>
        <p:nvSpPr>
          <p:cNvPr id="26" name="AutoShape 4"/>
          <p:cNvSpPr>
            <a:spLocks noChangeArrowheads="1"/>
          </p:cNvSpPr>
          <p:nvPr/>
        </p:nvSpPr>
        <p:spPr bwMode="auto">
          <a:xfrm>
            <a:off x="5387974" y="4192378"/>
            <a:ext cx="5119688" cy="1819735"/>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 for Connectivity </a:t>
            </a:r>
          </a:p>
          <a:p>
            <a:pPr>
              <a:defRPr/>
            </a:pPr>
            <a:r>
              <a:rPr lang="en-US" altLang="zh-TW" sz="1500" b="1">
                <a:solidFill>
                  <a:srgbClr val="FFFF00"/>
                </a:solidFill>
                <a:effectLst>
                  <a:outerShdw blurRad="38100" dist="38100" dir="2700000" algn="tl">
                    <a:srgbClr val="000000"/>
                  </a:outerShdw>
                </a:effectLst>
                <a:ea typeface="PMingLiU" pitchFamily="18" charset="-120"/>
              </a:rPr>
              <a:t>NIC Enhancement with VMDq</a:t>
            </a:r>
          </a:p>
          <a:p>
            <a:pPr>
              <a:defRPr/>
            </a:pPr>
            <a:r>
              <a:rPr lang="en-US" altLang="zh-TW" sz="1500" b="1">
                <a:solidFill>
                  <a:srgbClr val="FFFF00"/>
                </a:solidFill>
                <a:effectLst>
                  <a:outerShdw blurRad="38100" dist="38100" dir="2700000" algn="tl">
                    <a:srgbClr val="000000"/>
                  </a:outerShdw>
                </a:effectLst>
                <a:ea typeface="PMingLiU" pitchFamily="18" charset="-120"/>
              </a:rPr>
              <a:t>Single Root IOV support</a:t>
            </a:r>
          </a:p>
          <a:p>
            <a:pPr>
              <a:defRPr/>
            </a:pPr>
            <a:r>
              <a:rPr lang="en-US" altLang="zh-TW" sz="1500" b="1">
                <a:solidFill>
                  <a:srgbClr val="FFFF00"/>
                </a:solidFill>
                <a:effectLst>
                  <a:outerShdw blurRad="38100" dist="38100" dir="2700000" algn="tl">
                    <a:srgbClr val="000000"/>
                  </a:outerShdw>
                </a:effectLst>
                <a:ea typeface="PMingLiU" pitchFamily="18" charset="-120"/>
              </a:rPr>
              <a:t>Network Performance and reduced CPU utilization</a:t>
            </a:r>
          </a:p>
          <a:p>
            <a:pPr>
              <a:defRPr/>
            </a:pPr>
            <a:r>
              <a:rPr lang="en-US" altLang="zh-TW" sz="1500" b="1">
                <a:solidFill>
                  <a:srgbClr val="FFFF00"/>
                </a:solidFill>
                <a:effectLst>
                  <a:outerShdw blurRad="38100" dist="38100" dir="2700000" algn="tl">
                    <a:srgbClr val="000000"/>
                  </a:outerShdw>
                </a:effectLst>
                <a:ea typeface="PMingLiU" pitchFamily="18" charset="-120"/>
              </a:rPr>
              <a:t>Intel® I/OAT for virtualization</a:t>
            </a:r>
            <a:r>
              <a:rPr lang="en-US" altLang="zh-TW" sz="1500">
                <a:solidFill>
                  <a:srgbClr val="FFFF00"/>
                </a:solidFill>
                <a:effectLst>
                  <a:outerShdw blurRad="38100" dist="38100" dir="2700000" algn="tl">
                    <a:srgbClr val="000000"/>
                  </a:outerShdw>
                </a:effectLst>
                <a:ea typeface="PMingLiU" pitchFamily="18" charset="-120"/>
              </a:rPr>
              <a:t> </a:t>
            </a:r>
          </a:p>
          <a:p>
            <a:pPr>
              <a:defRPr/>
            </a:pPr>
            <a:r>
              <a:rPr lang="en-US" altLang="zh-TW" sz="1500" b="1">
                <a:solidFill>
                  <a:srgbClr val="FFFF00"/>
                </a:solidFill>
                <a:ea typeface="PMingLiU" pitchFamily="18" charset="-120"/>
              </a:rPr>
              <a:t>Lower CPU Overhead and Data Acceleration</a:t>
            </a:r>
          </a:p>
        </p:txBody>
      </p:sp>
      <p:sp>
        <p:nvSpPr>
          <p:cNvPr id="27" name="AutoShape 5"/>
          <p:cNvSpPr>
            <a:spLocks noChangeArrowheads="1"/>
          </p:cNvSpPr>
          <p:nvPr/>
        </p:nvSpPr>
        <p:spPr bwMode="auto">
          <a:xfrm>
            <a:off x="5386387" y="947486"/>
            <a:ext cx="5119687" cy="1624013"/>
          </a:xfrm>
          <a:prstGeom prst="roundRect">
            <a:avLst>
              <a:gd name="adj" fmla="val 19880"/>
            </a:avLst>
          </a:prstGeom>
          <a:solidFill>
            <a:schemeClr val="tx2"/>
          </a:solidFill>
          <a:ln w="44450" algn="ctr">
            <a:noFill/>
            <a:round/>
            <a:headEnd/>
            <a:tailEnd/>
          </a:ln>
          <a:effectLst/>
          <a:scene3d>
            <a:camera prst="orthographicFront"/>
            <a:lightRig rig="threePt" dir="t"/>
          </a:scene3d>
          <a:sp3d>
            <a:bevelT w="152400" h="50800" prst="softRound"/>
          </a:sp3d>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1500" b="1">
                <a:solidFill>
                  <a:srgbClr val="F2F2F2"/>
                </a:solidFill>
                <a:effectLst>
                  <a:outerShdw blurRad="38100" dist="38100" dir="2700000" algn="tl">
                    <a:srgbClr val="000000"/>
                  </a:outerShdw>
                </a:effectLst>
                <a:ea typeface="PMingLiU" pitchFamily="18" charset="-120"/>
              </a:rPr>
              <a:t>Intel® VT-x </a:t>
            </a:r>
          </a:p>
          <a:p>
            <a:pPr>
              <a:defRPr/>
            </a:pPr>
            <a:r>
              <a:rPr lang="en-US" altLang="zh-TW" sz="1500" b="1">
                <a:solidFill>
                  <a:srgbClr val="FFFF00"/>
                </a:solidFill>
                <a:ea typeface="PMingLiU" pitchFamily="18" charset="-120"/>
              </a:rPr>
              <a:t>Hardware assists for robust virtualization</a:t>
            </a:r>
          </a:p>
          <a:p>
            <a:pPr>
              <a:defRPr/>
            </a:pPr>
            <a:r>
              <a:rPr lang="en-US" altLang="zh-TW" sz="1500" b="1">
                <a:solidFill>
                  <a:srgbClr val="FFFF00"/>
                </a:solidFill>
                <a:ea typeface="PMingLiU" pitchFamily="18" charset="-120"/>
              </a:rPr>
              <a:t>Intel® VT FlexMigration – Flexible live migration</a:t>
            </a:r>
          </a:p>
          <a:p>
            <a:pPr>
              <a:defRPr/>
            </a:pPr>
            <a:r>
              <a:rPr lang="en-US" altLang="zh-TW" sz="1500" b="1">
                <a:solidFill>
                  <a:srgbClr val="FFFF00"/>
                </a:solidFill>
                <a:ea typeface="PMingLiU" pitchFamily="18" charset="-120"/>
              </a:rPr>
              <a:t>Intel® VT FlexPriority – Interrupt acceleration</a:t>
            </a:r>
          </a:p>
          <a:p>
            <a:pPr>
              <a:defRPr/>
            </a:pPr>
            <a:r>
              <a:rPr lang="en-US" altLang="zh-TW" sz="1500" b="1">
                <a:solidFill>
                  <a:srgbClr val="FFFF00"/>
                </a:solidFill>
                <a:ea typeface="PMingLiU" pitchFamily="18" charset="-120"/>
              </a:rPr>
              <a:t>Intel® EPT – Memory Virtualization</a:t>
            </a:r>
          </a:p>
          <a:p>
            <a:pPr>
              <a:defRPr/>
            </a:pPr>
            <a:endParaRPr lang="en-US" altLang="zh-TW" sz="1400" b="1">
              <a:solidFill>
                <a:srgbClr val="FFFF00"/>
              </a:solidFill>
              <a:effectLst>
                <a:outerShdw blurRad="38100" dist="38100" dir="2700000" algn="tl">
                  <a:srgbClr val="000000"/>
                </a:outerShdw>
              </a:effectLst>
              <a:ea typeface="PMingLiU" pitchFamily="18" charset="-120"/>
            </a:endParaRPr>
          </a:p>
        </p:txBody>
      </p:sp>
      <p:pic>
        <p:nvPicPr>
          <p:cNvPr id="28" name="Picture 27" descr="new chip"/>
          <p:cNvPicPr>
            <a:picLocks noChangeAspect="1" noChangeArrowheads="1"/>
          </p:cNvPicPr>
          <p:nvPr/>
        </p:nvPicPr>
        <p:blipFill>
          <a:blip r:embed="rId3" cstate="print"/>
          <a:srcRect/>
          <a:stretch>
            <a:fillRect/>
          </a:stretch>
        </p:blipFill>
        <p:spPr bwMode="auto">
          <a:xfrm>
            <a:off x="1684337" y="845886"/>
            <a:ext cx="2014537" cy="1722438"/>
          </a:xfrm>
          <a:prstGeom prst="rect">
            <a:avLst/>
          </a:prstGeom>
          <a:noFill/>
          <a:ln w="9525">
            <a:noFill/>
            <a:miter lim="800000"/>
            <a:headEnd/>
            <a:tailEnd/>
          </a:ln>
        </p:spPr>
      </p:pic>
      <p:pic>
        <p:nvPicPr>
          <p:cNvPr id="29" name="Picture 28" descr="7100chip"/>
          <p:cNvPicPr>
            <a:picLocks noChangeAspect="1" noChangeArrowheads="1"/>
          </p:cNvPicPr>
          <p:nvPr/>
        </p:nvPicPr>
        <p:blipFill>
          <a:blip r:embed="rId4" cstate="print">
            <a:lum bright="6000"/>
          </a:blip>
          <a:srcRect/>
          <a:stretch>
            <a:fillRect/>
          </a:stretch>
        </p:blipFill>
        <p:spPr bwMode="auto">
          <a:xfrm rot="-833256">
            <a:off x="1774824" y="3055686"/>
            <a:ext cx="1368425" cy="917575"/>
          </a:xfrm>
          <a:prstGeom prst="rect">
            <a:avLst/>
          </a:prstGeom>
          <a:noFill/>
          <a:ln w="9525">
            <a:noFill/>
            <a:miter lim="800000"/>
            <a:headEnd/>
            <a:tailEnd/>
          </a:ln>
        </p:spPr>
      </p:pic>
      <p:pic>
        <p:nvPicPr>
          <p:cNvPr id="30" name="Picture 29" descr="pro1000_pf_dualport_server_adapter1"/>
          <p:cNvPicPr>
            <a:picLocks noChangeAspect="1" noChangeArrowheads="1"/>
          </p:cNvPicPr>
          <p:nvPr/>
        </p:nvPicPr>
        <p:blipFill>
          <a:blip r:embed="rId5" cstate="print"/>
          <a:srcRect/>
          <a:stretch>
            <a:fillRect/>
          </a:stretch>
        </p:blipFill>
        <p:spPr bwMode="auto">
          <a:xfrm rot="-724475">
            <a:off x="1801812" y="4465386"/>
            <a:ext cx="1955800" cy="1322388"/>
          </a:xfrm>
          <a:prstGeom prst="rect">
            <a:avLst/>
          </a:prstGeom>
          <a:noFill/>
          <a:ln w="9525">
            <a:noFill/>
            <a:miter lim="800000"/>
            <a:headEnd/>
            <a:tailEnd/>
          </a:ln>
        </p:spPr>
      </p:pic>
      <p:sp>
        <p:nvSpPr>
          <p:cNvPr id="31" name="Text Box 10"/>
          <p:cNvSpPr txBox="1">
            <a:spLocks noChangeArrowheads="1"/>
          </p:cNvSpPr>
          <p:nvPr/>
        </p:nvSpPr>
        <p:spPr bwMode="auto">
          <a:xfrm>
            <a:off x="3670299" y="5313111"/>
            <a:ext cx="1119188"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Network</a:t>
            </a:r>
          </a:p>
        </p:txBody>
      </p:sp>
      <p:sp>
        <p:nvSpPr>
          <p:cNvPr id="32" name="Text Box 11"/>
          <p:cNvSpPr txBox="1">
            <a:spLocks noChangeArrowheads="1"/>
          </p:cNvSpPr>
          <p:nvPr/>
        </p:nvSpPr>
        <p:spPr bwMode="auto">
          <a:xfrm>
            <a:off x="3670299" y="3484311"/>
            <a:ext cx="1008063"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Chipset</a:t>
            </a:r>
          </a:p>
        </p:txBody>
      </p:sp>
      <p:sp>
        <p:nvSpPr>
          <p:cNvPr id="33" name="Text Box 12"/>
          <p:cNvSpPr txBox="1">
            <a:spLocks noChangeArrowheads="1"/>
          </p:cNvSpPr>
          <p:nvPr/>
        </p:nvSpPr>
        <p:spPr bwMode="auto">
          <a:xfrm>
            <a:off x="3670299" y="1960311"/>
            <a:ext cx="1260475" cy="39687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i="1">
                <a:solidFill>
                  <a:schemeClr val="bg1"/>
                </a:solidFill>
                <a:ea typeface="PMingLiU" pitchFamily="18" charset="-120"/>
              </a:rPr>
              <a:t>Processor</a:t>
            </a:r>
          </a:p>
        </p:txBody>
      </p:sp>
      <p:sp>
        <p:nvSpPr>
          <p:cNvPr id="34" name="Rectangle 33"/>
          <p:cNvSpPr/>
          <p:nvPr/>
        </p:nvSpPr>
        <p:spPr>
          <a:xfrm>
            <a:off x="3670299" y="1579311"/>
            <a:ext cx="1609725"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VT-x </a:t>
            </a:r>
            <a:endParaRPr lang="en-US">
              <a:solidFill>
                <a:schemeClr val="bg1"/>
              </a:solidFill>
            </a:endParaRPr>
          </a:p>
        </p:txBody>
      </p:sp>
      <p:sp>
        <p:nvSpPr>
          <p:cNvPr id="35" name="Rectangle 34"/>
          <p:cNvSpPr/>
          <p:nvPr/>
        </p:nvSpPr>
        <p:spPr>
          <a:xfrm>
            <a:off x="3670299" y="3103311"/>
            <a:ext cx="154463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VT-d</a:t>
            </a:r>
            <a:endParaRPr lang="en-US">
              <a:solidFill>
                <a:schemeClr val="bg1"/>
              </a:solidFill>
            </a:endParaRPr>
          </a:p>
        </p:txBody>
      </p:sp>
      <p:sp>
        <p:nvSpPr>
          <p:cNvPr id="36" name="Rectangle 35"/>
          <p:cNvSpPr/>
          <p:nvPr/>
        </p:nvSpPr>
        <p:spPr>
          <a:xfrm>
            <a:off x="3670299" y="5008311"/>
            <a:ext cx="1601788" cy="3968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a:solidFill>
                  <a:schemeClr val="bg1"/>
                </a:solidFill>
                <a:effectLst>
                  <a:outerShdw blurRad="38100" dist="38100" dir="2700000" algn="tl">
                    <a:srgbClr val="000000"/>
                  </a:outerShdw>
                </a:effectLst>
                <a:ea typeface="PMingLiU" pitchFamily="18" charset="-120"/>
              </a:rPr>
              <a:t>Intel® VT-c </a:t>
            </a:r>
            <a:endParaRPr lang="en-US">
              <a:solidFill>
                <a:schemeClr val="bg1"/>
              </a:solidFill>
            </a:endParaRPr>
          </a:p>
        </p:txBody>
      </p:sp>
    </p:spTree>
    <p:extLst>
      <p:ext uri="{BB962C8B-B14F-4D97-AF65-F5344CB8AC3E}">
        <p14:creationId xmlns:p14="http://schemas.microsoft.com/office/powerpoint/2010/main" val="274080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37673" b="33690"/>
          <a:stretch/>
        </p:blipFill>
        <p:spPr>
          <a:xfrm>
            <a:off x="3656572" y="3650883"/>
            <a:ext cx="1342835" cy="38455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514" y="3608077"/>
            <a:ext cx="828996" cy="479160"/>
          </a:xfrm>
          <a:prstGeom prst="rect">
            <a:avLst/>
          </a:prstGeom>
        </p:spPr>
      </p:pic>
      <p:sp>
        <p:nvSpPr>
          <p:cNvPr id="38" name="Title 2"/>
          <p:cNvSpPr>
            <a:spLocks noGrp="1"/>
          </p:cNvSpPr>
          <p:nvPr>
            <p:ph type="title"/>
          </p:nvPr>
        </p:nvSpPr>
        <p:spPr/>
        <p:txBody>
          <a:bodyPr/>
          <a:lstStyle/>
          <a:p>
            <a:r>
              <a:rPr lang="en-US" sz="4800" dirty="0">
                <a:latin typeface="Intel Clear Pro" panose="020B0804020202060201" pitchFamily="34" charset="0"/>
                <a:ea typeface="Intel Clear Pro" panose="020B0804020202060201" pitchFamily="34" charset="0"/>
                <a:cs typeface="Intel Clear Pro" panose="020B0804020202060201" pitchFamily="34" charset="0"/>
              </a:rPr>
              <a:t>Intel virtualization products and technologies</a:t>
            </a:r>
          </a:p>
        </p:txBody>
      </p:sp>
      <p:sp>
        <p:nvSpPr>
          <p:cNvPr id="16" name="Text Placeholder 15"/>
          <p:cNvSpPr>
            <a:spLocks noGrp="1"/>
          </p:cNvSpPr>
          <p:nvPr>
            <p:ph type="body" sz="quarter" idx="13"/>
          </p:nvPr>
        </p:nvSpPr>
        <p:spPr/>
        <p:txBody>
          <a:bodyPr/>
          <a:lstStyle/>
          <a:p>
            <a:r>
              <a:rPr lang="en-US" dirty="0" smtClean="0">
                <a:solidFill>
                  <a:schemeClr val="bg2"/>
                </a:solidFill>
              </a:rPr>
              <a:t>Source: https</a:t>
            </a:r>
            <a:r>
              <a:rPr lang="en-US" dirty="0">
                <a:solidFill>
                  <a:schemeClr val="bg2"/>
                </a:solidFill>
              </a:rPr>
              <a:t>://www.intel.com/content/www/us/en/virtualization/virtualization-technology/intel-virtualization-technology.html</a:t>
            </a:r>
          </a:p>
        </p:txBody>
      </p:sp>
      <p:sp>
        <p:nvSpPr>
          <p:cNvPr id="39" name="Slide Number Placeholder 1"/>
          <p:cNvSpPr>
            <a:spLocks noGrp="1"/>
          </p:cNvSpPr>
          <p:nvPr>
            <p:ph type="sldNum" sz="quarter" idx="4294967295"/>
          </p:nvPr>
        </p:nvSpPr>
        <p:spPr>
          <a:xfrm>
            <a:off x="11797793" y="6553185"/>
            <a:ext cx="170987" cy="164148"/>
          </a:xfrm>
          <a:prstGeom prst="rect">
            <a:avLst/>
          </a:prstGeom>
        </p:spPr>
        <p:txBody>
          <a:bodyPr/>
          <a:lstStyle/>
          <a:p>
            <a:r>
              <a:rPr lang="en-US" sz="1600" dirty="0">
                <a:solidFill>
                  <a:prstClr val="white"/>
                </a:solidFill>
              </a:rPr>
              <a:t>20</a:t>
            </a:r>
            <a:endParaRPr lang="en-US" dirty="0">
              <a:solidFill>
                <a:prstClr val="white"/>
              </a:solidFill>
            </a:endParaRPr>
          </a:p>
        </p:txBody>
      </p:sp>
      <p:sp>
        <p:nvSpPr>
          <p:cNvPr id="13" name="Content Placeholder 2"/>
          <p:cNvSpPr>
            <a:spLocks noGrp="1"/>
          </p:cNvSpPr>
          <p:nvPr>
            <p:ph sz="quarter" idx="15"/>
          </p:nvPr>
        </p:nvSpPr>
        <p:spPr/>
        <p:txBody>
          <a:bodyPr/>
          <a:lstStyle/>
          <a:p>
            <a:r>
              <a:rPr lang="en-US" sz="1600" b="1" dirty="0"/>
              <a:t>Intel® VT is a cohesive portfolio of several hardware assist technologies that increase performance and the overall functionality of virtualization software and </a:t>
            </a:r>
            <a:r>
              <a:rPr lang="en-US" sz="1600" b="1" dirty="0" smtClean="0"/>
              <a:t>Intel </a:t>
            </a:r>
            <a:r>
              <a:rPr lang="en-US" sz="1600" b="1" dirty="0"/>
              <a:t>solutions. </a:t>
            </a:r>
          </a:p>
          <a:p>
            <a:pPr marL="0" lvl="1" indent="0">
              <a:buNone/>
            </a:pPr>
            <a:endParaRPr lang="en-US" sz="2200" dirty="0"/>
          </a:p>
        </p:txBody>
      </p:sp>
      <p:sp>
        <p:nvSpPr>
          <p:cNvPr id="23" name="Text Placeholder 15"/>
          <p:cNvSpPr>
            <a:spLocks noGrp="1"/>
          </p:cNvSpPr>
          <p:nvPr>
            <p:ph type="body" sz="quarter" idx="4294967295"/>
          </p:nvPr>
        </p:nvSpPr>
        <p:spPr>
          <a:xfrm>
            <a:off x="0" y="6089650"/>
            <a:ext cx="11249025" cy="153988"/>
          </a:xfrm>
        </p:spPr>
        <p:txBody>
          <a:bodyPr/>
          <a:lstStyle/>
          <a:p>
            <a:r>
              <a:rPr lang="en-US" dirty="0" smtClean="0">
                <a:solidFill>
                  <a:schemeClr val="bg2"/>
                </a:solidFill>
              </a:rPr>
              <a:t>1. Intel GVT is an integrated feature that depends on the processor</a:t>
            </a:r>
            <a:endParaRPr lang="en-US" dirty="0">
              <a:solidFill>
                <a:schemeClr val="bg2"/>
              </a:solidFill>
            </a:endParaRPr>
          </a:p>
        </p:txBody>
      </p:sp>
      <p:sp>
        <p:nvSpPr>
          <p:cNvPr id="5" name="TextBox 4"/>
          <p:cNvSpPr txBox="1"/>
          <p:nvPr/>
        </p:nvSpPr>
        <p:spPr>
          <a:xfrm>
            <a:off x="4104237" y="2811722"/>
            <a:ext cx="3724507" cy="338554"/>
          </a:xfrm>
          <a:prstGeom prst="rect">
            <a:avLst/>
          </a:prstGeom>
          <a:noFill/>
        </p:spPr>
        <p:txBody>
          <a:bodyPr wrap="square" rtlCol="0">
            <a:spAutoFit/>
          </a:bodyPr>
          <a:lstStyle/>
          <a:p>
            <a:pPr algn="ctr" defTabSz="609585"/>
            <a:r>
              <a:rPr lang="en-US" sz="1600" dirty="0">
                <a:solidFill>
                  <a:prstClr val="white"/>
                </a:solidFill>
              </a:rPr>
              <a:t>Wide Range of Processors </a:t>
            </a:r>
          </a:p>
        </p:txBody>
      </p:sp>
      <p:sp>
        <p:nvSpPr>
          <p:cNvPr id="4" name="Rectangle 3"/>
          <p:cNvSpPr/>
          <p:nvPr/>
        </p:nvSpPr>
        <p:spPr>
          <a:xfrm>
            <a:off x="151226" y="1879190"/>
            <a:ext cx="338991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VT – x</a:t>
            </a:r>
          </a:p>
        </p:txBody>
      </p:sp>
      <p:sp>
        <p:nvSpPr>
          <p:cNvPr id="10" name="Rectangle 9"/>
          <p:cNvSpPr/>
          <p:nvPr/>
        </p:nvSpPr>
        <p:spPr>
          <a:xfrm>
            <a:off x="150667" y="410589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c</a:t>
            </a:r>
          </a:p>
        </p:txBody>
      </p:sp>
      <p:sp>
        <p:nvSpPr>
          <p:cNvPr id="17" name="Rectangle 16"/>
          <p:cNvSpPr/>
          <p:nvPr/>
        </p:nvSpPr>
        <p:spPr>
          <a:xfrm>
            <a:off x="151226" y="3175894"/>
            <a:ext cx="3389353"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Intel ® VT – d</a:t>
            </a:r>
          </a:p>
        </p:txBody>
      </p:sp>
      <p:sp>
        <p:nvSpPr>
          <p:cNvPr id="18" name="Rectangle 17"/>
          <p:cNvSpPr/>
          <p:nvPr/>
        </p:nvSpPr>
        <p:spPr>
          <a:xfrm>
            <a:off x="150668" y="2295678"/>
            <a:ext cx="2097049"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CPU Virtualization</a:t>
            </a:r>
          </a:p>
        </p:txBody>
      </p:sp>
      <p:sp>
        <p:nvSpPr>
          <p:cNvPr id="19" name="Rectangle 18"/>
          <p:cNvSpPr/>
          <p:nvPr/>
        </p:nvSpPr>
        <p:spPr>
          <a:xfrm>
            <a:off x="152131" y="3652202"/>
            <a:ext cx="1989647"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I/O Virtualization</a:t>
            </a:r>
          </a:p>
        </p:txBody>
      </p:sp>
      <p:sp>
        <p:nvSpPr>
          <p:cNvPr id="20" name="Rectangle 19"/>
          <p:cNvSpPr/>
          <p:nvPr/>
        </p:nvSpPr>
        <p:spPr>
          <a:xfrm>
            <a:off x="150667" y="2751074"/>
            <a:ext cx="2462534"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Memory Virtualization</a:t>
            </a:r>
          </a:p>
        </p:txBody>
      </p:sp>
      <p:sp>
        <p:nvSpPr>
          <p:cNvPr id="21" name="Rectangle 20"/>
          <p:cNvSpPr/>
          <p:nvPr/>
        </p:nvSpPr>
        <p:spPr>
          <a:xfrm>
            <a:off x="156718" y="4615971"/>
            <a:ext cx="3541775" cy="338554"/>
          </a:xfrm>
          <a:prstGeom prst="rect">
            <a:avLst/>
          </a:prstGeom>
        </p:spPr>
        <p:txBody>
          <a:bodyPr wrap="squar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Virtualization of Network Devices</a:t>
            </a:r>
          </a:p>
        </p:txBody>
      </p:sp>
      <p:sp>
        <p:nvSpPr>
          <p:cNvPr id="22" name="Rectangle 21"/>
          <p:cNvSpPr/>
          <p:nvPr/>
        </p:nvSpPr>
        <p:spPr>
          <a:xfrm>
            <a:off x="148424" y="5500958"/>
            <a:ext cx="4198585" cy="338554"/>
          </a:xfrm>
          <a:prstGeom prst="rect">
            <a:avLst/>
          </a:prstGeom>
        </p:spPr>
        <p:txBody>
          <a:bodyPr wrap="none">
            <a:spAutoFit/>
          </a:bodyPr>
          <a:lstStyle/>
          <a:p>
            <a:pPr marL="228589" lvl="1" indent="-228589" defTabSz="1219140">
              <a:spcBef>
                <a:spcPts val="800"/>
              </a:spcBef>
              <a:buClr>
                <a:srgbClr val="003C71"/>
              </a:buClr>
              <a:buFont typeface="Wingdings" panose="05000000000000000000" pitchFamily="2" charset="2"/>
              <a:buChar char="§"/>
            </a:pPr>
            <a:r>
              <a:rPr lang="en-US" sz="1600" dirty="0">
                <a:solidFill>
                  <a:prstClr val="white"/>
                </a:solidFill>
              </a:rPr>
              <a:t>Intel Graphics Virtualization Technology¹</a:t>
            </a:r>
          </a:p>
        </p:txBody>
      </p:sp>
      <p:sp>
        <p:nvSpPr>
          <p:cNvPr id="35" name="TextBox 34"/>
          <p:cNvSpPr txBox="1"/>
          <p:nvPr/>
        </p:nvSpPr>
        <p:spPr>
          <a:xfrm>
            <a:off x="8891412"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Solution Benefits</a:t>
            </a:r>
          </a:p>
        </p:txBody>
      </p:sp>
      <p:sp>
        <p:nvSpPr>
          <p:cNvPr id="36" name="TextBox 35"/>
          <p:cNvSpPr txBox="1"/>
          <p:nvPr/>
        </p:nvSpPr>
        <p:spPr>
          <a:xfrm>
            <a:off x="4084063" y="4149728"/>
            <a:ext cx="3846195" cy="338554"/>
          </a:xfrm>
          <a:prstGeom prst="rect">
            <a:avLst/>
          </a:prstGeom>
          <a:noFill/>
        </p:spPr>
        <p:txBody>
          <a:bodyPr wrap="square" rtlCol="0">
            <a:spAutoFit/>
          </a:bodyPr>
          <a:lstStyle/>
          <a:p>
            <a:pPr algn="ctr" defTabSz="609585"/>
            <a:r>
              <a:rPr lang="en-US" sz="1600" dirty="0">
                <a:solidFill>
                  <a:prstClr val="white"/>
                </a:solidFill>
              </a:rPr>
              <a:t>Wide Range of Software*</a:t>
            </a:r>
          </a:p>
        </p:txBody>
      </p:sp>
      <p:sp>
        <p:nvSpPr>
          <p:cNvPr id="41" name="TextBox 40"/>
          <p:cNvSpPr txBox="1"/>
          <p:nvPr/>
        </p:nvSpPr>
        <p:spPr>
          <a:xfrm>
            <a:off x="846586" y="1579686"/>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Technologies </a:t>
            </a:r>
          </a:p>
        </p:txBody>
      </p:sp>
      <p:sp>
        <p:nvSpPr>
          <p:cNvPr id="42" name="TextBox 41"/>
          <p:cNvSpPr txBox="1"/>
          <p:nvPr/>
        </p:nvSpPr>
        <p:spPr>
          <a:xfrm>
            <a:off x="4912697" y="1581410"/>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Hardware </a:t>
            </a:r>
          </a:p>
        </p:txBody>
      </p:sp>
      <p:sp>
        <p:nvSpPr>
          <p:cNvPr id="43" name="Rectangle 42"/>
          <p:cNvSpPr/>
          <p:nvPr/>
        </p:nvSpPr>
        <p:spPr>
          <a:xfrm>
            <a:off x="7995058" y="2000917"/>
            <a:ext cx="4159439" cy="4924425"/>
          </a:xfrm>
          <a:prstGeom prst="rect">
            <a:avLst/>
          </a:prstGeom>
        </p:spPr>
        <p:txBody>
          <a:bodyPr wrap="square">
            <a:spAutoFit/>
          </a:bodyPr>
          <a:lstStyle/>
          <a:p>
            <a:pPr marL="342891" indent="-342891" defTabSz="609585">
              <a:buFont typeface="Wingdings" panose="05000000000000000000" pitchFamily="2" charset="2"/>
              <a:buChar char="§"/>
            </a:pPr>
            <a:r>
              <a:rPr lang="en-US" dirty="0">
                <a:solidFill>
                  <a:prstClr val="white"/>
                </a:solidFill>
              </a:rPr>
              <a:t>Higher Privilege Ring: Reprioritized ring eliminates conflicts simplify hypervisor complexity, and improve capability with unmodified OS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Transitions: Reduces complexity of software transitions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r>
              <a:rPr lang="en-US" dirty="0">
                <a:solidFill>
                  <a:prstClr val="white"/>
                </a:solidFill>
              </a:rPr>
              <a:t>Hardware Based Memory Protection: Accelerate Transition and ensure reliability of the process</a:t>
            </a:r>
          </a:p>
          <a:p>
            <a:pPr marL="342891" indent="-342891" defTabSz="609585">
              <a:buFont typeface="Wingdings" panose="05000000000000000000" pitchFamily="2" charset="2"/>
              <a:buChar char="§"/>
            </a:pPr>
            <a:endParaRPr lang="en-US"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a:p>
            <a:pPr marL="342891" indent="-342891" defTabSz="609585">
              <a:buFont typeface="Wingdings" panose="05000000000000000000" pitchFamily="2" charset="2"/>
              <a:buChar char="§"/>
            </a:pPr>
            <a:endParaRPr lang="en-US" sz="2200" dirty="0">
              <a:solidFill>
                <a:prstClr val="white"/>
              </a:solidFill>
            </a:endParaRPr>
          </a:p>
        </p:txBody>
      </p:sp>
      <p:pic>
        <p:nvPicPr>
          <p:cNvPr id="24" name="Picture 23"/>
          <p:cNvPicPr>
            <a:picLocks noChangeAspect="1"/>
          </p:cNvPicPr>
          <p:nvPr/>
        </p:nvPicPr>
        <p:blipFill>
          <a:blip r:embed="rId5"/>
          <a:stretch>
            <a:fillRect/>
          </a:stretch>
        </p:blipFill>
        <p:spPr>
          <a:xfrm>
            <a:off x="4447523" y="2032475"/>
            <a:ext cx="721980" cy="721980"/>
          </a:xfrm>
          <a:prstGeom prst="rect">
            <a:avLst/>
          </a:prstGeom>
        </p:spPr>
      </p:pic>
      <p:pic>
        <p:nvPicPr>
          <p:cNvPr id="25" name="Picture 26" descr="Image result for intel core">
            <a:extLst>
              <a:ext uri="{FF2B5EF4-FFF2-40B4-BE49-F238E27FC236}">
                <a16:creationId xmlns:a16="http://schemas.microsoft.com/office/drawing/2014/main" xmlns="" id="{837D8917-FC50-4890-B662-966A08A6D1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687" y="1983659"/>
            <a:ext cx="1416836" cy="7969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0" descr="Image result for intel atom">
            <a:extLst>
              <a:ext uri="{FF2B5EF4-FFF2-40B4-BE49-F238E27FC236}">
                <a16:creationId xmlns:a16="http://schemas.microsoft.com/office/drawing/2014/main" xmlns="" id="{7DE17497-16AD-47F8-8B25-6F1F470AA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1382" y="2000915"/>
            <a:ext cx="796164" cy="7961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807582" y="3265982"/>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Software  </a:t>
            </a:r>
          </a:p>
        </p:txBody>
      </p:sp>
      <p:sp>
        <p:nvSpPr>
          <p:cNvPr id="29" name="Rectangle 28"/>
          <p:cNvSpPr/>
          <p:nvPr/>
        </p:nvSpPr>
        <p:spPr>
          <a:xfrm>
            <a:off x="150667" y="5062434"/>
            <a:ext cx="3389912" cy="338554"/>
          </a:xfrm>
          <a:prstGeom prst="rect">
            <a:avLst/>
          </a:prstGeom>
          <a:solidFill>
            <a:schemeClr val="tx2"/>
          </a:solidFill>
          <a:ln>
            <a:solidFill>
              <a:schemeClr val="tx2"/>
            </a:solidFill>
          </a:ln>
        </p:spPr>
        <p:txBody>
          <a:bodyPr wrap="square">
            <a:spAutoFit/>
          </a:bodyPr>
          <a:lstStyle/>
          <a:p>
            <a:pPr defTabSz="609585"/>
            <a:r>
              <a:rPr lang="en-US" sz="1600" b="1" dirty="0">
                <a:solidFill>
                  <a:prstClr val="white"/>
                </a:solidFill>
              </a:rPr>
              <a:t>Other technologies</a:t>
            </a:r>
          </a:p>
        </p:txBody>
      </p:sp>
      <p:sp>
        <p:nvSpPr>
          <p:cNvPr id="31" name="Rectangle 30"/>
          <p:cNvSpPr/>
          <p:nvPr/>
        </p:nvSpPr>
        <p:spPr>
          <a:xfrm>
            <a:off x="3295654" y="6623657"/>
            <a:ext cx="4346062" cy="215508"/>
          </a:xfrm>
          <a:prstGeom prst="rect">
            <a:avLst/>
          </a:prstGeom>
        </p:spPr>
        <p:txBody>
          <a:bodyPr wrap="none">
            <a:spAutoFit/>
          </a:bodyPr>
          <a:lstStyle/>
          <a:p>
            <a:pPr defTabSz="1219140">
              <a:lnSpc>
                <a:spcPct val="75000"/>
              </a:lnSpc>
              <a:buClr>
                <a:srgbClr val="00AEEF"/>
              </a:buClr>
            </a:pPr>
            <a:r>
              <a:rPr lang="en-US" sz="1067" dirty="0">
                <a:solidFill>
                  <a:srgbClr val="93A0A7"/>
                </a:solidFill>
              </a:rPr>
              <a:t>*Other names and brands may be claimed as the property of others</a:t>
            </a:r>
          </a:p>
        </p:txBody>
      </p:sp>
      <p:sp>
        <p:nvSpPr>
          <p:cNvPr id="32" name="TextBox 31"/>
          <p:cNvSpPr txBox="1"/>
          <p:nvPr/>
        </p:nvSpPr>
        <p:spPr>
          <a:xfrm>
            <a:off x="4807582" y="4551321"/>
            <a:ext cx="2281401" cy="300183"/>
          </a:xfrm>
          <a:prstGeom prst="rect">
            <a:avLst/>
          </a:prstGeom>
          <a:noFill/>
        </p:spPr>
        <p:txBody>
          <a:bodyPr vert="horz" wrap="square" lIns="0" tIns="0" rIns="0" bIns="0" rtlCol="0">
            <a:noAutofit/>
          </a:bodyPr>
          <a:lstStyle/>
          <a:p>
            <a:pPr algn="ctr" defTabSz="457189"/>
            <a:r>
              <a:rPr lang="en-US" sz="1600" b="1" dirty="0">
                <a:solidFill>
                  <a:prstClr val="white"/>
                </a:solidFill>
              </a:rPr>
              <a:t>Supported OSes </a:t>
            </a: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25678" t="23862" r="26378" b="20510"/>
          <a:stretch/>
        </p:blipFill>
        <p:spPr>
          <a:xfrm>
            <a:off x="4656958" y="4943804"/>
            <a:ext cx="701377" cy="712509"/>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1554" y="4952894"/>
            <a:ext cx="689871" cy="593812"/>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l="5477" t="4568" r="5918" b="6379"/>
          <a:stretch/>
        </p:blipFill>
        <p:spPr>
          <a:xfrm>
            <a:off x="6609757" y="4941073"/>
            <a:ext cx="584339" cy="703627"/>
          </a:xfrm>
          <a:prstGeom prst="rect">
            <a:avLst/>
          </a:prstGeom>
        </p:spPr>
      </p:pic>
      <p:sp>
        <p:nvSpPr>
          <p:cNvPr id="37" name="TextBox 36"/>
          <p:cNvSpPr txBox="1"/>
          <p:nvPr/>
        </p:nvSpPr>
        <p:spPr>
          <a:xfrm>
            <a:off x="4130297" y="5762198"/>
            <a:ext cx="3846195" cy="338554"/>
          </a:xfrm>
          <a:prstGeom prst="rect">
            <a:avLst/>
          </a:prstGeom>
          <a:noFill/>
        </p:spPr>
        <p:txBody>
          <a:bodyPr wrap="square" rtlCol="0">
            <a:spAutoFit/>
          </a:bodyPr>
          <a:lstStyle/>
          <a:p>
            <a:pPr algn="ctr" defTabSz="609585"/>
            <a:r>
              <a:rPr lang="en-US" sz="1600" dirty="0">
                <a:solidFill>
                  <a:prstClr val="white"/>
                </a:solidFill>
              </a:rPr>
              <a:t>Wide Range of Operating Systems* </a:t>
            </a:r>
          </a:p>
        </p:txBody>
      </p:sp>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l="11940" t="33443" r="11421" b="34099"/>
          <a:stretch/>
        </p:blipFill>
        <p:spPr>
          <a:xfrm>
            <a:off x="6838613" y="3657199"/>
            <a:ext cx="1035308" cy="328863"/>
          </a:xfrm>
          <a:prstGeom prst="rect">
            <a:avLst/>
          </a:prstGeom>
        </p:spPr>
      </p:pic>
      <p:pic>
        <p:nvPicPr>
          <p:cNvPr id="1026" name="Picture 2" descr="A Big Little Hypervisor for IoT Developm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8840" y="3360559"/>
            <a:ext cx="855533" cy="8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1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Virtualization Technology Evolution</a:t>
            </a:r>
          </a:p>
        </p:txBody>
      </p:sp>
      <p:sp>
        <p:nvSpPr>
          <p:cNvPr id="29" name="Text Placeholder 28"/>
          <p:cNvSpPr>
            <a:spLocks noGrp="1"/>
          </p:cNvSpPr>
          <p:nvPr>
            <p:ph type="body" sz="quarter" idx="13"/>
          </p:nvPr>
        </p:nvSpPr>
        <p:spPr/>
        <p:txBody>
          <a:bodyPr/>
          <a:lstStyle/>
          <a:p>
            <a:endParaRPr lang="en-US"/>
          </a:p>
        </p:txBody>
      </p:sp>
      <p:sp>
        <p:nvSpPr>
          <p:cNvPr id="14" name="Rounded Rectangle 13"/>
          <p:cNvSpPr/>
          <p:nvPr/>
        </p:nvSpPr>
        <p:spPr>
          <a:xfrm>
            <a:off x="8391903" y="2359959"/>
            <a:ext cx="2001820"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Assists for IO sharing:</a:t>
            </a:r>
            <a:br>
              <a:rPr lang="en-US" sz="1400" dirty="0"/>
            </a:br>
            <a:r>
              <a:rPr lang="en-US" sz="1400" dirty="0"/>
              <a:t>• PCI IOV compliant </a:t>
            </a:r>
            <a:r>
              <a:rPr lang="en-US" sz="1400" dirty="0" err="1"/>
              <a:t>devs</a:t>
            </a:r>
            <a:r>
              <a:rPr lang="en-US" sz="1400" dirty="0"/>
              <a:t/>
            </a:r>
            <a:br>
              <a:rPr lang="en-US" sz="1400" dirty="0"/>
            </a:br>
            <a:r>
              <a:rPr lang="en-US" sz="1400" dirty="0"/>
              <a:t>• </a:t>
            </a:r>
            <a:r>
              <a:rPr lang="en-US" sz="1400" dirty="0" err="1"/>
              <a:t>VMDq</a:t>
            </a:r>
            <a:r>
              <a:rPr lang="en-US" sz="1400" dirty="0"/>
              <a:t>: Multi-context IO</a:t>
            </a:r>
            <a:br>
              <a:rPr lang="en-US" sz="1400" dirty="0"/>
            </a:br>
            <a:r>
              <a:rPr lang="en-US" sz="1400" dirty="0"/>
              <a:t>• End-point DMA</a:t>
            </a:r>
            <a:br>
              <a:rPr lang="en-US" sz="1400" dirty="0"/>
            </a:br>
            <a:r>
              <a:rPr lang="en-US" sz="1400" dirty="0"/>
              <a:t>translation caching</a:t>
            </a:r>
            <a:br>
              <a:rPr lang="en-US" sz="1400" dirty="0"/>
            </a:br>
            <a:r>
              <a:rPr lang="en-US" sz="1400" dirty="0"/>
              <a:t>• IO virtualization assists </a:t>
            </a:r>
            <a:br>
              <a:rPr lang="en-US" sz="1400" dirty="0"/>
            </a:br>
            <a:endParaRPr lang="en-US" sz="1400" dirty="0">
              <a:solidFill>
                <a:prstClr val="white"/>
              </a:solidFill>
            </a:endParaRPr>
          </a:p>
        </p:txBody>
      </p:sp>
      <p:sp>
        <p:nvSpPr>
          <p:cNvPr id="15" name="Rounded Rectangle 14"/>
          <p:cNvSpPr/>
          <p:nvPr/>
        </p:nvSpPr>
        <p:spPr>
          <a:xfrm>
            <a:off x="6294013"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Core support for IO</a:t>
            </a:r>
            <a:br>
              <a:rPr lang="en-US" sz="1400" dirty="0"/>
            </a:br>
            <a:r>
              <a:rPr lang="en-US" sz="1400" dirty="0"/>
              <a:t>robustness &amp;</a:t>
            </a:r>
            <a:br>
              <a:rPr lang="en-US" sz="1400" dirty="0"/>
            </a:br>
            <a:r>
              <a:rPr lang="en-US" sz="1400" dirty="0"/>
              <a:t>performance via</a:t>
            </a:r>
            <a:br>
              <a:rPr lang="en-US" sz="1400" dirty="0"/>
            </a:br>
            <a:r>
              <a:rPr lang="en-US" sz="1400" dirty="0" smtClean="0"/>
              <a:t>DMA remapping</a:t>
            </a:r>
            <a:endParaRPr lang="en-US" sz="1400" dirty="0">
              <a:solidFill>
                <a:prstClr val="white"/>
              </a:solidFill>
            </a:endParaRPr>
          </a:p>
        </p:txBody>
      </p:sp>
      <p:sp>
        <p:nvSpPr>
          <p:cNvPr id="16" name="Rounded Rectangle 15"/>
          <p:cNvSpPr/>
          <p:nvPr/>
        </p:nvSpPr>
        <p:spPr>
          <a:xfrm>
            <a:off x="4196123"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smtClean="0"/>
              <a:t>basic </a:t>
            </a:r>
            <a:r>
              <a:rPr lang="en-US" sz="1400" dirty="0"/>
              <a:t>processor </a:t>
            </a:r>
            <a:r>
              <a:rPr lang="en-US" sz="1400" dirty="0" smtClean="0"/>
              <a:t>virtualization </a:t>
            </a:r>
            <a:r>
              <a:rPr lang="en-US" sz="1400" dirty="0"/>
              <a:t>in Intel® 64 &amp; Itanium CPUs </a:t>
            </a:r>
            <a:endParaRPr lang="en-US" sz="1400" dirty="0">
              <a:solidFill>
                <a:prstClr val="white"/>
              </a:solidFill>
            </a:endParaRPr>
          </a:p>
        </p:txBody>
      </p:sp>
      <p:sp>
        <p:nvSpPr>
          <p:cNvPr id="17" name="Rounded Rectangle 16"/>
          <p:cNvSpPr/>
          <p:nvPr/>
        </p:nvSpPr>
        <p:spPr>
          <a:xfrm>
            <a:off x="209823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Software-only VMMs Binary translation </a:t>
            </a:r>
            <a:r>
              <a:rPr lang="en-US" sz="1400" dirty="0" err="1"/>
              <a:t>Paravirtualization</a:t>
            </a:r>
            <a:r>
              <a:rPr lang="en-US" sz="1400" dirty="0"/>
              <a:t> Device emulations</a:t>
            </a:r>
            <a:endParaRPr lang="en-US" sz="1400" dirty="0">
              <a:solidFill>
                <a:prstClr val="white"/>
              </a:solidFill>
            </a:endParaRPr>
          </a:p>
        </p:txBody>
      </p:sp>
      <p:sp>
        <p:nvSpPr>
          <p:cNvPr id="18" name="TextBox 17"/>
          <p:cNvSpPr txBox="1"/>
          <p:nvPr/>
        </p:nvSpPr>
        <p:spPr>
          <a:xfrm>
            <a:off x="363794" y="5723355"/>
            <a:ext cx="1435510" cy="688259"/>
          </a:xfrm>
          <a:prstGeom prst="rect">
            <a:avLst/>
          </a:prstGeom>
          <a:noFill/>
        </p:spPr>
        <p:txBody>
          <a:bodyPr vert="horz" wrap="square" lIns="0" tIns="0" rIns="0" bIns="0" rtlCol="0">
            <a:noAutofit/>
          </a:bodyPr>
          <a:lstStyle/>
          <a:p>
            <a:pPr algn="ctr"/>
            <a:r>
              <a:rPr lang="en-US" sz="1600" dirty="0" smtClean="0">
                <a:solidFill>
                  <a:prstClr val="white"/>
                </a:solidFill>
              </a:rPr>
              <a:t>VMM Software Solution</a:t>
            </a:r>
            <a:endParaRPr lang="en-US" sz="1600" dirty="0">
              <a:solidFill>
                <a:prstClr val="white"/>
              </a:solidFill>
            </a:endParaRPr>
          </a:p>
        </p:txBody>
      </p:sp>
      <p:sp>
        <p:nvSpPr>
          <p:cNvPr id="19" name="TextBox 18"/>
          <p:cNvSpPr txBox="1"/>
          <p:nvPr/>
        </p:nvSpPr>
        <p:spPr>
          <a:xfrm>
            <a:off x="58993" y="4572538"/>
            <a:ext cx="2103120" cy="688259"/>
          </a:xfrm>
          <a:prstGeom prst="rect">
            <a:avLst/>
          </a:prstGeom>
          <a:noFill/>
        </p:spPr>
        <p:txBody>
          <a:bodyPr vert="horz" wrap="square" lIns="0" tIns="0" rIns="0" bIns="0" rtlCol="0">
            <a:noAutofit/>
          </a:bodyPr>
          <a:lstStyle/>
          <a:p>
            <a:pPr algn="ctr"/>
            <a:r>
              <a:rPr lang="en-US" sz="1400" dirty="0">
                <a:solidFill>
                  <a:prstClr val="white"/>
                </a:solidFill>
              </a:rPr>
              <a:t>Stage 1</a:t>
            </a:r>
          </a:p>
          <a:p>
            <a:pPr algn="ctr"/>
            <a:r>
              <a:rPr lang="en-US" sz="1400" dirty="0">
                <a:solidFill>
                  <a:prstClr val="white"/>
                </a:solidFill>
              </a:rPr>
              <a:t>Processor Virtualization</a:t>
            </a:r>
          </a:p>
          <a:p>
            <a:pPr algn="ctr"/>
            <a:r>
              <a:rPr lang="en-US" sz="1600" b="1" dirty="0" smtClean="0">
                <a:solidFill>
                  <a:prstClr val="white"/>
                </a:solidFill>
              </a:rPr>
              <a:t>Intel VT-x</a:t>
            </a:r>
            <a:endParaRPr lang="en-US" sz="1600" b="1" dirty="0">
              <a:solidFill>
                <a:prstClr val="white"/>
              </a:solidFill>
            </a:endParaRPr>
          </a:p>
        </p:txBody>
      </p:sp>
      <p:sp>
        <p:nvSpPr>
          <p:cNvPr id="20" name="TextBox 19"/>
          <p:cNvSpPr txBox="1"/>
          <p:nvPr/>
        </p:nvSpPr>
        <p:spPr>
          <a:xfrm>
            <a:off x="58993" y="3402139"/>
            <a:ext cx="2103120" cy="688259"/>
          </a:xfrm>
          <a:prstGeom prst="rect">
            <a:avLst/>
          </a:prstGeom>
          <a:noFill/>
        </p:spPr>
        <p:txBody>
          <a:bodyPr vert="horz" wrap="square" lIns="0" tIns="0" rIns="0" bIns="0" rtlCol="0">
            <a:noAutofit/>
          </a:bodyPr>
          <a:lstStyle/>
          <a:p>
            <a:pPr algn="ctr"/>
            <a:r>
              <a:rPr lang="en-US" sz="1400" dirty="0">
                <a:solidFill>
                  <a:prstClr val="white"/>
                </a:solidFill>
              </a:rPr>
              <a:t>Stage 2</a:t>
            </a:r>
          </a:p>
          <a:p>
            <a:pPr algn="ctr"/>
            <a:r>
              <a:rPr lang="en-US" sz="1600" dirty="0" smtClean="0">
                <a:solidFill>
                  <a:prstClr val="white"/>
                </a:solidFill>
              </a:rPr>
              <a:t>Chipset Virtualization</a:t>
            </a:r>
            <a:endParaRPr lang="en-US" sz="1600" dirty="0">
              <a:solidFill>
                <a:prstClr val="white"/>
              </a:solidFill>
            </a:endParaRPr>
          </a:p>
        </p:txBody>
      </p:sp>
      <p:sp>
        <p:nvSpPr>
          <p:cNvPr id="21" name="TextBox 20"/>
          <p:cNvSpPr txBox="1"/>
          <p:nvPr/>
        </p:nvSpPr>
        <p:spPr>
          <a:xfrm>
            <a:off x="58993" y="2293816"/>
            <a:ext cx="2103120" cy="688259"/>
          </a:xfrm>
          <a:prstGeom prst="rect">
            <a:avLst/>
          </a:prstGeom>
          <a:noFill/>
        </p:spPr>
        <p:txBody>
          <a:bodyPr vert="horz" wrap="square" lIns="0" tIns="0" rIns="0" bIns="0" rtlCol="0">
            <a:noAutofit/>
          </a:bodyPr>
          <a:lstStyle/>
          <a:p>
            <a:pPr algn="ctr"/>
            <a:r>
              <a:rPr lang="en-US" sz="1400" dirty="0">
                <a:solidFill>
                  <a:prstClr val="white"/>
                </a:solidFill>
              </a:rPr>
              <a:t>Stage 3</a:t>
            </a:r>
          </a:p>
          <a:p>
            <a:pPr algn="ctr"/>
            <a:r>
              <a:rPr lang="en-US" sz="1600" dirty="0" smtClean="0">
                <a:solidFill>
                  <a:prstClr val="white"/>
                </a:solidFill>
              </a:rPr>
              <a:t>I/O Virtualization</a:t>
            </a:r>
          </a:p>
          <a:p>
            <a:pPr algn="ctr"/>
            <a:r>
              <a:rPr lang="en-US" sz="1600" b="1" dirty="0" smtClean="0">
                <a:solidFill>
                  <a:prstClr val="white"/>
                </a:solidFill>
              </a:rPr>
              <a:t>Intel VT-c</a:t>
            </a:r>
            <a:endParaRPr lang="en-US" sz="1600" b="1" dirty="0">
              <a:solidFill>
                <a:prstClr val="white"/>
              </a:solidFill>
            </a:endParaRPr>
          </a:p>
        </p:txBody>
      </p:sp>
      <p:sp>
        <p:nvSpPr>
          <p:cNvPr id="22" name="Rounded Rectangle 21"/>
          <p:cNvSpPr/>
          <p:nvPr/>
        </p:nvSpPr>
        <p:spPr>
          <a:xfrm>
            <a:off x="4196122" y="5466916"/>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Simpler and more secure VMM through use of hardware VT support</a:t>
            </a:r>
            <a:endParaRPr lang="en-US" sz="1400" dirty="0">
              <a:solidFill>
                <a:prstClr val="white"/>
              </a:solidFill>
            </a:endParaRPr>
          </a:p>
        </p:txBody>
      </p:sp>
      <p:sp>
        <p:nvSpPr>
          <p:cNvPr id="23" name="Rounded Rectangle 22"/>
          <p:cNvSpPr/>
          <p:nvPr/>
        </p:nvSpPr>
        <p:spPr>
          <a:xfrm>
            <a:off x="629401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Better IO/CPU perf and functionality via hardware-mediated access to memory</a:t>
            </a:r>
            <a:endParaRPr lang="en-US" sz="1400" dirty="0">
              <a:solidFill>
                <a:prstClr val="white"/>
              </a:solidFill>
            </a:endParaRPr>
          </a:p>
        </p:txBody>
      </p:sp>
      <p:sp>
        <p:nvSpPr>
          <p:cNvPr id="24" name="Rounded Rectangle 23"/>
          <p:cNvSpPr/>
          <p:nvPr/>
        </p:nvSpPr>
        <p:spPr>
          <a:xfrm>
            <a:off x="8391902" y="5457264"/>
            <a:ext cx="2001820"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 IO-device functionality and IO resource sharing</a:t>
            </a:r>
            <a:endParaRPr lang="en-US" sz="1400" dirty="0">
              <a:solidFill>
                <a:prstClr val="white"/>
              </a:solidFill>
            </a:endParaRPr>
          </a:p>
        </p:txBody>
      </p:sp>
      <p:sp>
        <p:nvSpPr>
          <p:cNvPr id="25" name="Rounded Rectangle 24"/>
          <p:cNvSpPr/>
          <p:nvPr/>
        </p:nvSpPr>
        <p:spPr>
          <a:xfrm>
            <a:off x="6294012" y="4434527"/>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Richer/faster: Intel VT </a:t>
            </a:r>
            <a:r>
              <a:rPr lang="en-US" sz="1400" dirty="0" err="1"/>
              <a:t>FlexPriority</a:t>
            </a:r>
            <a:r>
              <a:rPr lang="en-US" sz="1400" dirty="0"/>
              <a:t>, </a:t>
            </a:r>
            <a:r>
              <a:rPr lang="en-US" sz="1400" dirty="0" err="1"/>
              <a:t>FlexMigration</a:t>
            </a:r>
            <a:r>
              <a:rPr lang="en-US" sz="1400" dirty="0"/>
              <a:t> </a:t>
            </a:r>
            <a:r>
              <a:rPr lang="en-US" sz="1400" dirty="0" smtClean="0"/>
              <a:t>EPT, </a:t>
            </a:r>
            <a:r>
              <a:rPr lang="en-US" sz="1400" dirty="0"/>
              <a:t>VPID, ECRR, APIC-V</a:t>
            </a:r>
            <a:endParaRPr lang="en-US" sz="1400" dirty="0">
              <a:solidFill>
                <a:prstClr val="white"/>
              </a:solidFill>
            </a:endParaRPr>
          </a:p>
        </p:txBody>
      </p:sp>
      <p:sp>
        <p:nvSpPr>
          <p:cNvPr id="26" name="Rounded Rectangle 25"/>
          <p:cNvSpPr/>
          <p:nvPr/>
        </p:nvSpPr>
        <p:spPr>
          <a:xfrm>
            <a:off x="8391902" y="4444319"/>
            <a:ext cx="2001820"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Perf improvements</a:t>
            </a:r>
            <a:br>
              <a:rPr lang="en-US" sz="1400" dirty="0"/>
            </a:br>
            <a:r>
              <a:rPr lang="en-US" sz="1400" dirty="0"/>
              <a:t>for interrupt</a:t>
            </a:r>
            <a:br>
              <a:rPr lang="en-US" sz="1400" dirty="0"/>
            </a:br>
            <a:r>
              <a:rPr lang="en-US" sz="1400" dirty="0"/>
              <a:t>intensive </a:t>
            </a:r>
            <a:r>
              <a:rPr lang="en-US" sz="1400" dirty="0" err="1"/>
              <a:t>env</a:t>
            </a:r>
            <a:r>
              <a:rPr lang="en-US" sz="1400" dirty="0"/>
              <a:t>,</a:t>
            </a:r>
            <a:br>
              <a:rPr lang="en-US" sz="1400" dirty="0"/>
            </a:br>
            <a:r>
              <a:rPr lang="en-US" sz="1400" dirty="0"/>
              <a:t>faster VM boot </a:t>
            </a:r>
            <a:endParaRPr lang="en-US" sz="1400" dirty="0">
              <a:solidFill>
                <a:prstClr val="white"/>
              </a:solidFill>
            </a:endParaRPr>
          </a:p>
        </p:txBody>
      </p:sp>
      <p:sp>
        <p:nvSpPr>
          <p:cNvPr id="28" name="Rounded Rectangle 27"/>
          <p:cNvSpPr/>
          <p:nvPr/>
        </p:nvSpPr>
        <p:spPr>
          <a:xfrm>
            <a:off x="8391902" y="3402139"/>
            <a:ext cx="2001820"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buClr>
                <a:prstClr val="white"/>
              </a:buClr>
            </a:pPr>
            <a:r>
              <a:rPr lang="en-US" sz="1400" dirty="0"/>
              <a:t>Interrupt filtering &amp;</a:t>
            </a:r>
            <a:br>
              <a:rPr lang="en-US" sz="1400" dirty="0"/>
            </a:br>
            <a:r>
              <a:rPr lang="en-US" sz="1400" dirty="0"/>
              <a:t>remapping</a:t>
            </a:r>
            <a:br>
              <a:rPr lang="en-US" sz="1400" dirty="0"/>
            </a:br>
            <a:r>
              <a:rPr lang="en-US" sz="1400" dirty="0"/>
              <a:t>VT-d extensions to</a:t>
            </a:r>
            <a:br>
              <a:rPr lang="en-US" sz="1400" dirty="0"/>
            </a:br>
            <a:r>
              <a:rPr lang="en-US" sz="1400" dirty="0"/>
              <a:t>track PCI-SIG IOV </a:t>
            </a:r>
            <a:endParaRPr lang="en-US" sz="1400" dirty="0">
              <a:solidFill>
                <a:prstClr val="white"/>
              </a:solidFill>
            </a:endParaRPr>
          </a:p>
        </p:txBody>
      </p:sp>
    </p:spTree>
    <p:extLst>
      <p:ext uri="{BB962C8B-B14F-4D97-AF65-F5344CB8AC3E}">
        <p14:creationId xmlns:p14="http://schemas.microsoft.com/office/powerpoint/2010/main" val="293125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Intel</a:t>
            </a:r>
            <a:r>
              <a:rPr lang="en-US" dirty="0" smtClean="0"/>
              <a:t>® VT-x Technology Overview </a:t>
            </a:r>
            <a:endParaRPr lang="en-US" dirty="0"/>
          </a:p>
        </p:txBody>
      </p:sp>
      <p:sp>
        <p:nvSpPr>
          <p:cNvPr id="9" name="Text Placeholder 8"/>
          <p:cNvSpPr>
            <a:spLocks noGrp="1"/>
          </p:cNvSpPr>
          <p:nvPr>
            <p:ph type="body" sz="quarter" idx="13"/>
          </p:nvPr>
        </p:nvSpPr>
        <p:spPr/>
        <p:txBody>
          <a:bodyPr/>
          <a:lstStyle/>
          <a:p>
            <a:endParaRPr lang="en-US"/>
          </a:p>
        </p:txBody>
      </p:sp>
      <p:graphicFrame>
        <p:nvGraphicFramePr>
          <p:cNvPr id="12" name="Content Placeholder 11"/>
          <p:cNvGraphicFramePr>
            <a:graphicFrameLocks noGrp="1"/>
          </p:cNvGraphicFramePr>
          <p:nvPr>
            <p:ph sz="quarter" idx="15"/>
            <p:extLst>
              <p:ext uri="{D42A27DB-BD31-4B8C-83A1-F6EECF244321}">
                <p14:modId xmlns:p14="http://schemas.microsoft.com/office/powerpoint/2010/main" val="75090763"/>
              </p:ext>
            </p:extLst>
          </p:nvPr>
        </p:nvGraphicFramePr>
        <p:xfrm>
          <a:off x="471951" y="1272209"/>
          <a:ext cx="11248100" cy="4721086"/>
        </p:xfrm>
        <a:graphic>
          <a:graphicData uri="http://schemas.openxmlformats.org/drawingml/2006/table">
            <a:tbl>
              <a:tblPr firstRow="1" bandRow="1">
                <a:tableStyleId>{5C22544A-7EE6-4342-B048-85BDC9FD1C3A}</a:tableStyleId>
              </a:tblPr>
              <a:tblGrid>
                <a:gridCol w="3037321"/>
                <a:gridCol w="8210779"/>
              </a:tblGrid>
              <a:tr h="566825">
                <a:tc gridSpan="2">
                  <a:txBody>
                    <a:bodyPr/>
                    <a:lstStyle/>
                    <a:p>
                      <a:r>
                        <a:rPr lang="en-US" sz="1800" dirty="0" smtClean="0"/>
                        <a:t>Intel Virtualization Technology</a:t>
                      </a:r>
                      <a:r>
                        <a:rPr lang="en-US" sz="1800" baseline="0" dirty="0" smtClean="0"/>
                        <a:t> Feature and CPU Mapping</a:t>
                      </a:r>
                      <a:endParaRPr lang="en-US" sz="1800" dirty="0"/>
                    </a:p>
                  </a:txBody>
                  <a:tcPr anchor="ctr"/>
                </a:tc>
                <a:tc hMerge="1">
                  <a:txBody>
                    <a:bodyPr/>
                    <a:lstStyle/>
                    <a:p>
                      <a:endParaRPr lang="en-US" sz="1800" dirty="0"/>
                    </a:p>
                  </a:txBody>
                  <a:tcPr/>
                </a:tc>
              </a:tr>
              <a:tr h="518664">
                <a:tc>
                  <a:txBody>
                    <a:bodyPr/>
                    <a:lstStyle/>
                    <a:p>
                      <a:r>
                        <a:rPr lang="en-US" sz="1600" dirty="0" smtClean="0"/>
                        <a:t>VT-x</a:t>
                      </a:r>
                      <a:r>
                        <a:rPr lang="en-US" sz="1600" baseline="0" dirty="0" smtClean="0"/>
                        <a:t> Base</a:t>
                      </a:r>
                      <a:endParaRPr lang="en-US" sz="1600" dirty="0"/>
                    </a:p>
                  </a:txBody>
                  <a:tcPr/>
                </a:tc>
                <a:tc>
                  <a:txBody>
                    <a:bodyPr/>
                    <a:lstStyle/>
                    <a:p>
                      <a:r>
                        <a:rPr lang="en-US" sz="1400" b="1" i="0" kern="1200" dirty="0" smtClean="0">
                          <a:solidFill>
                            <a:schemeClr val="dk1"/>
                          </a:solidFill>
                          <a:effectLst/>
                          <a:latin typeface="+mn-lt"/>
                          <a:ea typeface="+mn-ea"/>
                          <a:cs typeface="+mn-cs"/>
                        </a:rPr>
                        <a:t>CPU virtualization</a:t>
                      </a:r>
                      <a:r>
                        <a:rPr lang="en-US" sz="1400" b="0" i="0" kern="1200" dirty="0" smtClean="0">
                          <a:solidFill>
                            <a:schemeClr val="dk1"/>
                          </a:solidFill>
                          <a:effectLst/>
                          <a:latin typeface="+mn-lt"/>
                          <a:ea typeface="+mn-ea"/>
                          <a:cs typeface="+mn-cs"/>
                        </a:rPr>
                        <a:t> features enable faithful abstraction of the full prowess of Intel® CPU to a virtual machine (VM)</a:t>
                      </a:r>
                      <a:endParaRPr lang="en-US" sz="1400" dirty="0"/>
                    </a:p>
                  </a:txBody>
                  <a:tcPr/>
                </a:tc>
              </a:tr>
              <a:tr h="438955">
                <a:tc>
                  <a:txBody>
                    <a:bodyPr/>
                    <a:lstStyle/>
                    <a:p>
                      <a:r>
                        <a:rPr lang="en-US" sz="1600" dirty="0" smtClean="0"/>
                        <a:t>Intel® VT </a:t>
                      </a:r>
                      <a:r>
                        <a:rPr lang="en-US" sz="1600" dirty="0" err="1" smtClean="0"/>
                        <a:t>FlexPriority</a:t>
                      </a:r>
                      <a:endParaRPr lang="en-US" sz="1600" dirty="0"/>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600" dirty="0" smtClean="0"/>
                        <a:t>optimizes virtualization software efficiency by improving interrupt handling.</a:t>
                      </a:r>
                    </a:p>
                  </a:txBody>
                  <a:tcPr/>
                </a:tc>
              </a:tr>
              <a:tr h="579683">
                <a:tc>
                  <a:txBody>
                    <a:bodyPr/>
                    <a:lstStyle/>
                    <a:p>
                      <a:r>
                        <a:rPr lang="en-US" sz="1600" dirty="0" smtClean="0"/>
                        <a:t>Intel® VT </a:t>
                      </a:r>
                      <a:r>
                        <a:rPr lang="en-US" sz="1600" dirty="0" err="1" smtClean="0"/>
                        <a:t>FlexMigration</a:t>
                      </a:r>
                      <a:endParaRPr lang="en-US" sz="1600" dirty="0"/>
                    </a:p>
                  </a:txBody>
                  <a:tcPr/>
                </a:tc>
                <a:tc>
                  <a:txBody>
                    <a:bodyPr/>
                    <a:lstStyle/>
                    <a:p>
                      <a:r>
                        <a:rPr lang="en-US" sz="1600" dirty="0" smtClean="0"/>
                        <a:t>conduct live virtual machine (VM) migration across all Intel® Core™ microarchitecture-based servers. </a:t>
                      </a:r>
                      <a:endParaRPr lang="en-US" sz="1600" dirty="0"/>
                    </a:p>
                  </a:txBody>
                  <a:tcPr/>
                </a:tc>
              </a:tr>
              <a:tr h="579683">
                <a:tc>
                  <a:txBody>
                    <a:bodyPr/>
                    <a:lstStyle/>
                    <a:p>
                      <a:r>
                        <a:rPr lang="en-US" sz="1600" dirty="0" smtClean="0"/>
                        <a:t>Extended</a:t>
                      </a:r>
                      <a:r>
                        <a:rPr lang="en-US" sz="1600" baseline="0" dirty="0" smtClean="0"/>
                        <a:t> Page Table (EPT)</a:t>
                      </a:r>
                      <a:endParaRPr lang="en-US" sz="1600" dirty="0"/>
                    </a:p>
                  </a:txBody>
                  <a:tcPr/>
                </a:tc>
                <a:tc>
                  <a:txBody>
                    <a:bodyPr/>
                    <a:lstStyle/>
                    <a:p>
                      <a:r>
                        <a:rPr lang="en-US" sz="1600" dirty="0" smtClean="0"/>
                        <a:t>allows a VMM to avoid the VM exits associated with page-table virtualization, which is a major source of virtualization overhead without EPT. </a:t>
                      </a:r>
                      <a:endParaRPr lang="en-US" sz="1600" dirty="0"/>
                    </a:p>
                  </a:txBody>
                  <a:tcPr/>
                </a:tc>
              </a:tr>
              <a:tr h="438955">
                <a:tc>
                  <a:txBody>
                    <a:bodyPr/>
                    <a:lstStyle/>
                    <a:p>
                      <a:r>
                        <a:rPr lang="en-US" sz="1600" dirty="0" smtClean="0"/>
                        <a:t>Virtual Processor ID (VPID)</a:t>
                      </a:r>
                      <a:endParaRPr lang="en-US" sz="1600" dirty="0"/>
                    </a:p>
                  </a:txBody>
                  <a:tcPr/>
                </a:tc>
                <a:tc>
                  <a:txBody>
                    <a:bodyPr/>
                    <a:lstStyle/>
                    <a:p>
                      <a:r>
                        <a:rPr lang="en-US" sz="1600" dirty="0" smtClean="0"/>
                        <a:t>permits the CPU to flush only the cache lines associated with a particular VM</a:t>
                      </a:r>
                      <a:endParaRPr lang="en-US" sz="1600" dirty="0"/>
                    </a:p>
                  </a:txBody>
                  <a:tcPr/>
                </a:tc>
              </a:tr>
              <a:tr h="579683">
                <a:tc>
                  <a:txBody>
                    <a:bodyPr/>
                    <a:lstStyle/>
                    <a:p>
                      <a:r>
                        <a:rPr lang="en-US" sz="1600" dirty="0" smtClean="0"/>
                        <a:t>Descriptor</a:t>
                      </a:r>
                      <a:r>
                        <a:rPr lang="en-US" sz="1600" baseline="0" dirty="0" smtClean="0"/>
                        <a:t>-Table Exiting</a:t>
                      </a:r>
                      <a:endParaRPr lang="en-US" sz="1600" dirty="0"/>
                    </a:p>
                  </a:txBody>
                  <a:tcPr/>
                </a:tc>
                <a:tc>
                  <a:txBody>
                    <a:bodyPr/>
                    <a:lstStyle/>
                    <a:p>
                      <a:r>
                        <a:rPr lang="en-US" sz="1600" dirty="0" smtClean="0"/>
                        <a:t>allows a VMM to protect a guest OS from internal attack by preventing relocation of key system data structures</a:t>
                      </a:r>
                      <a:endParaRPr lang="en-US" sz="1600" dirty="0"/>
                    </a:p>
                  </a:txBody>
                  <a:tcPr/>
                </a:tc>
              </a:tr>
              <a:tr h="438955">
                <a:tc>
                  <a:txBody>
                    <a:bodyPr/>
                    <a:lstStyle/>
                    <a:p>
                      <a:r>
                        <a:rPr lang="en-US" sz="1600" dirty="0" smtClean="0"/>
                        <a:t>Pause-Loop Exiting</a:t>
                      </a:r>
                      <a:endParaRPr lang="en-US" sz="1600" dirty="0"/>
                    </a:p>
                  </a:txBody>
                  <a:tcPr/>
                </a:tc>
                <a:tc>
                  <a:txBody>
                    <a:bodyPr/>
                    <a:lstStyle/>
                    <a:p>
                      <a:r>
                        <a:rPr lang="en-US" sz="1600" dirty="0" smtClean="0"/>
                        <a:t>enable detection of spin locks in guest software and avoid lock-holder preemption</a:t>
                      </a:r>
                      <a:endParaRPr lang="en-US" sz="1600" dirty="0"/>
                    </a:p>
                  </a:txBody>
                  <a:tcPr/>
                </a:tc>
              </a:tr>
              <a:tr h="579683">
                <a:tc>
                  <a:txBody>
                    <a:bodyPr/>
                    <a:lstStyle/>
                    <a:p>
                      <a:r>
                        <a:rPr lang="en-US" sz="1600" dirty="0" smtClean="0"/>
                        <a:t>Real</a:t>
                      </a:r>
                      <a:r>
                        <a:rPr lang="en-US" sz="1600" baseline="0" dirty="0" smtClean="0"/>
                        <a:t> Mode Support</a:t>
                      </a:r>
                      <a:endParaRPr lang="en-US" sz="1600" dirty="0"/>
                    </a:p>
                  </a:txBody>
                  <a:tcPr/>
                </a:tc>
                <a:tc>
                  <a:txBody>
                    <a:bodyPr/>
                    <a:lstStyle/>
                    <a:p>
                      <a:r>
                        <a:rPr lang="en-US" sz="1600" dirty="0" smtClean="0"/>
                        <a:t>This feature allows guests to operate in real mode, removing the performance overhead and complexity of an emulator.</a:t>
                      </a:r>
                      <a:endParaRPr lang="en-US" sz="1600" dirty="0"/>
                    </a:p>
                  </a:txBody>
                  <a:tcPr/>
                </a:tc>
              </a:tr>
            </a:tbl>
          </a:graphicData>
        </a:graphic>
      </p:graphicFrame>
    </p:spTree>
    <p:extLst>
      <p:ext uri="{BB962C8B-B14F-4D97-AF65-F5344CB8AC3E}">
        <p14:creationId xmlns:p14="http://schemas.microsoft.com/office/powerpoint/2010/main" val="419160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 for Directed I/O (Intel® VT-d) </a:t>
            </a:r>
          </a:p>
        </p:txBody>
      </p:sp>
      <p:sp>
        <p:nvSpPr>
          <p:cNvPr id="6" name="Text Placeholder 5"/>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3"/>
          <a:stretch>
            <a:fillRect/>
          </a:stretch>
        </p:blipFill>
        <p:spPr>
          <a:xfrm>
            <a:off x="0" y="2432276"/>
            <a:ext cx="5057775" cy="2809875"/>
          </a:xfrm>
          <a:prstGeom prst="rect">
            <a:avLst/>
          </a:prstGeom>
        </p:spPr>
      </p:pic>
      <p:graphicFrame>
        <p:nvGraphicFramePr>
          <p:cNvPr id="8" name="Content Placeholder 11"/>
          <p:cNvGraphicFramePr>
            <a:graphicFrameLocks/>
          </p:cNvGraphicFramePr>
          <p:nvPr>
            <p:extLst>
              <p:ext uri="{D42A27DB-BD31-4B8C-83A1-F6EECF244321}">
                <p14:modId xmlns:p14="http://schemas.microsoft.com/office/powerpoint/2010/main" val="2258558602"/>
              </p:ext>
            </p:extLst>
          </p:nvPr>
        </p:nvGraphicFramePr>
        <p:xfrm>
          <a:off x="5854147" y="1272209"/>
          <a:ext cx="5865903" cy="4611065"/>
        </p:xfrm>
        <a:graphic>
          <a:graphicData uri="http://schemas.openxmlformats.org/drawingml/2006/table">
            <a:tbl>
              <a:tblPr firstRow="1" bandRow="1">
                <a:tableStyleId>{5C22544A-7EE6-4342-B048-85BDC9FD1C3A}</a:tableStyleId>
              </a:tblPr>
              <a:tblGrid>
                <a:gridCol w="1321905"/>
                <a:gridCol w="4543998"/>
              </a:tblGrid>
              <a:tr h="618630">
                <a:tc gridSpan="2">
                  <a:txBody>
                    <a:bodyPr/>
                    <a:lstStyle/>
                    <a:p>
                      <a:r>
                        <a:rPr lang="en-US" sz="1800" dirty="0" smtClean="0"/>
                        <a:t>Intel VT-d </a:t>
                      </a:r>
                      <a:r>
                        <a:rPr lang="en-US" sz="1800" baseline="0" dirty="0" smtClean="0"/>
                        <a:t>Feature and Chipset Mapping</a:t>
                      </a:r>
                      <a:endParaRPr lang="en-US" sz="1800" dirty="0"/>
                    </a:p>
                  </a:txBody>
                  <a:tcPr anchor="ctr"/>
                </a:tc>
                <a:tc hMerge="1">
                  <a:txBody>
                    <a:bodyPr/>
                    <a:lstStyle/>
                    <a:p>
                      <a:endParaRPr lang="en-US" sz="1800" dirty="0"/>
                    </a:p>
                  </a:txBody>
                  <a:tcPr/>
                </a:tc>
              </a:tr>
              <a:tr h="566067">
                <a:tc>
                  <a:txBody>
                    <a:bodyPr/>
                    <a:lstStyle/>
                    <a:p>
                      <a:r>
                        <a:rPr lang="en-US" sz="1400" b="1" i="0" kern="1200" dirty="0" smtClean="0">
                          <a:solidFill>
                            <a:schemeClr val="dk1"/>
                          </a:solidFill>
                          <a:effectLst/>
                          <a:latin typeface="+mn-lt"/>
                          <a:ea typeface="+mn-ea"/>
                          <a:cs typeface="+mn-cs"/>
                        </a:rPr>
                        <a:t>Intel® VT-d Base</a:t>
                      </a:r>
                      <a:endParaRPr lang="en-US" sz="1400" b="1" i="0" kern="1200" dirty="0">
                        <a:solidFill>
                          <a:schemeClr val="dk1"/>
                        </a:solidFill>
                        <a:effectLst/>
                        <a:latin typeface="+mn-lt"/>
                        <a:ea typeface="+mn-ea"/>
                        <a:cs typeface="+mn-cs"/>
                      </a:endParaRPr>
                    </a:p>
                  </a:txBody>
                  <a:tcPr/>
                </a:tc>
                <a:tc>
                  <a:txBody>
                    <a:bodyPr/>
                    <a:lstStyle/>
                    <a:p>
                      <a:r>
                        <a:rPr lang="en-US" sz="1400" dirty="0" smtClean="0"/>
                        <a:t>hardware</a:t>
                      </a:r>
                      <a:r>
                        <a:rPr lang="en-US" sz="1400" baseline="0" dirty="0" smtClean="0"/>
                        <a:t> support for connecting physical devices to virtual addresses that support direct VM I/O</a:t>
                      </a:r>
                      <a:endParaRPr lang="en-US" sz="1400" dirty="0"/>
                    </a:p>
                  </a:txBody>
                  <a:tcPr/>
                </a:tc>
              </a:tr>
              <a:tr h="798377">
                <a:tc>
                  <a:txBody>
                    <a:bodyPr/>
                    <a:lstStyle/>
                    <a:p>
                      <a:r>
                        <a:rPr lang="en-US" sz="1400" b="1" i="0" kern="1200" dirty="0" smtClean="0">
                          <a:solidFill>
                            <a:schemeClr val="dk1"/>
                          </a:solidFill>
                          <a:effectLst/>
                          <a:latin typeface="+mn-lt"/>
                          <a:ea typeface="+mn-ea"/>
                          <a:cs typeface="+mn-cs"/>
                        </a:rPr>
                        <a:t>Interrupt Remapping Support</a:t>
                      </a:r>
                      <a:endParaRPr lang="en-US" sz="1400" b="1" i="0" kern="1200" dirty="0">
                        <a:solidFill>
                          <a:schemeClr val="dk1"/>
                        </a:solidFill>
                        <a:effectLst/>
                        <a:latin typeface="+mn-lt"/>
                        <a:ea typeface="+mn-ea"/>
                        <a:cs typeface="+mn-cs"/>
                      </a:endParaRPr>
                    </a:p>
                  </a:txBody>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enables the VMM to isolate interrupts to CPUs assigned to a given VM and to remap/reroute physical I/O device interrupts.</a:t>
                      </a:r>
                      <a:endParaRPr lang="en-US" sz="1400" b="0" i="0" kern="1200" dirty="0" smtClean="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Queued</a:t>
                      </a:r>
                      <a:r>
                        <a:rPr lang="en-US" sz="1400" b="1" i="0" kern="1200" baseline="0" dirty="0" smtClean="0">
                          <a:solidFill>
                            <a:schemeClr val="dk1"/>
                          </a:solidFill>
                          <a:effectLst/>
                          <a:latin typeface="+mn-lt"/>
                          <a:ea typeface="+mn-ea"/>
                          <a:cs typeface="+mn-cs"/>
                        </a:rPr>
                        <a:t> Invalidation Support</a:t>
                      </a:r>
                      <a:endParaRPr lang="en-US" sz="1400" b="1" i="0" kern="1200" dirty="0">
                        <a:solidFill>
                          <a:schemeClr val="dk1"/>
                        </a:solidFill>
                        <a:effectLst/>
                        <a:latin typeface="+mn-lt"/>
                        <a:ea typeface="+mn-ea"/>
                        <a:cs typeface="+mn-cs"/>
                      </a:endParaRPr>
                    </a:p>
                  </a:txBody>
                  <a:tcPr/>
                </a:tc>
                <a:tc>
                  <a:txBody>
                    <a:bodyPr/>
                    <a:lstStyle/>
                    <a:p>
                      <a:r>
                        <a:rPr lang="en-US" sz="1400" dirty="0" smtClean="0"/>
                        <a:t>Queued-Invalidation enables the VMM to batch digital media translation invalidations.</a:t>
                      </a:r>
                      <a:endParaRPr lang="en-US" sz="1400" b="0" i="0" kern="1200" dirty="0">
                        <a:solidFill>
                          <a:schemeClr val="dk1"/>
                        </a:solidFill>
                        <a:effectLst/>
                        <a:latin typeface="+mn-lt"/>
                        <a:ea typeface="+mn-ea"/>
                        <a:cs typeface="+mn-cs"/>
                      </a:endParaRPr>
                    </a:p>
                  </a:txBody>
                  <a:tcPr/>
                </a:tc>
              </a:tr>
              <a:tr h="1031237">
                <a:tc>
                  <a:txBody>
                    <a:bodyPr/>
                    <a:lstStyle/>
                    <a:p>
                      <a:r>
                        <a:rPr lang="en-US" sz="1400" b="1" i="0" kern="1200" dirty="0" smtClean="0">
                          <a:solidFill>
                            <a:schemeClr val="dk1"/>
                          </a:solidFill>
                          <a:effectLst/>
                          <a:latin typeface="+mn-lt"/>
                          <a:ea typeface="+mn-ea"/>
                          <a:cs typeface="+mn-cs"/>
                        </a:rPr>
                        <a:t>Address Translation Services Support</a:t>
                      </a:r>
                      <a:endParaRPr lang="en-US" sz="1400" b="1" i="0" kern="1200" dirty="0">
                        <a:solidFill>
                          <a:schemeClr val="dk1"/>
                        </a:solidFill>
                        <a:effectLst/>
                        <a:latin typeface="+mn-lt"/>
                        <a:ea typeface="+mn-ea"/>
                        <a:cs typeface="+mn-cs"/>
                      </a:endParaRPr>
                    </a:p>
                  </a:txBody>
                  <a:tcPr/>
                </a:tc>
                <a:tc>
                  <a:txBody>
                    <a:bodyPr/>
                    <a:lstStyle/>
                    <a:p>
                      <a:r>
                        <a:rPr lang="en-US" sz="1400" dirty="0" smtClean="0"/>
                        <a:t>allows PCI-e devices to cache the IOTLB entries (used for DMA remapping) of that device directly in the device itself</a:t>
                      </a:r>
                      <a:endParaRPr lang="en-US" sz="1400" b="0" i="0" kern="1200" dirty="0">
                        <a:solidFill>
                          <a:schemeClr val="dk1"/>
                        </a:solidFill>
                        <a:effectLst/>
                        <a:latin typeface="+mn-lt"/>
                        <a:ea typeface="+mn-ea"/>
                        <a:cs typeface="+mn-cs"/>
                      </a:endParaRPr>
                    </a:p>
                  </a:txBody>
                  <a:tcPr/>
                </a:tc>
              </a:tr>
              <a:tr h="798377">
                <a:tc>
                  <a:txBody>
                    <a:bodyPr/>
                    <a:lstStyle/>
                    <a:p>
                      <a:r>
                        <a:rPr lang="en-US" sz="1400" b="1" i="0" kern="1200" dirty="0" smtClean="0">
                          <a:solidFill>
                            <a:schemeClr val="dk1"/>
                          </a:solidFill>
                          <a:effectLst/>
                          <a:latin typeface="+mn-lt"/>
                          <a:ea typeface="+mn-ea"/>
                          <a:cs typeface="+mn-cs"/>
                        </a:rPr>
                        <a:t>Support for PCI-SIG/IO Virtualization</a:t>
                      </a:r>
                      <a:endParaRPr lang="en-US" sz="1400" b="1" i="0" kern="1200" dirty="0">
                        <a:solidFill>
                          <a:schemeClr val="dk1"/>
                        </a:solidFill>
                        <a:effectLst/>
                        <a:latin typeface="+mn-lt"/>
                        <a:ea typeface="+mn-ea"/>
                        <a:cs typeface="+mn-cs"/>
                      </a:endParaRPr>
                    </a:p>
                  </a:txBody>
                  <a:tcPr/>
                </a:tc>
                <a:tc>
                  <a:txBody>
                    <a:bodyPr/>
                    <a:lstStyle/>
                    <a:p>
                      <a:endParaRPr lang="en-US" sz="1400" b="0" i="0" kern="1200" dirty="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1429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VT for Connectivity provides I/O Virtualization</a:t>
            </a:r>
            <a:endParaRPr lang="en-US" dirty="0"/>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2201332" y="1482823"/>
            <a:ext cx="9990667" cy="4992365"/>
          </a:xfrm>
          <a:prstGeom prst="rect">
            <a:avLst/>
          </a:prstGeom>
        </p:spPr>
      </p:pic>
      <p:pic>
        <p:nvPicPr>
          <p:cNvPr id="5" name="Picture 4"/>
          <p:cNvPicPr>
            <a:picLocks noChangeAspect="1"/>
          </p:cNvPicPr>
          <p:nvPr/>
        </p:nvPicPr>
        <p:blipFill>
          <a:blip r:embed="rId4"/>
          <a:stretch>
            <a:fillRect/>
          </a:stretch>
        </p:blipFill>
        <p:spPr>
          <a:xfrm>
            <a:off x="0" y="1337625"/>
            <a:ext cx="7277100" cy="3876675"/>
          </a:xfrm>
          <a:prstGeom prst="rect">
            <a:avLst/>
          </a:prstGeom>
        </p:spPr>
      </p:pic>
    </p:spTree>
    <p:extLst>
      <p:ext uri="{BB962C8B-B14F-4D97-AF65-F5344CB8AC3E}">
        <p14:creationId xmlns:p14="http://schemas.microsoft.com/office/powerpoint/2010/main" val="380844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kern="0" spc="100" dirty="0">
                <a:solidFill>
                  <a:srgbClr val="F3D54E"/>
                </a:solidFill>
                <a:effectLst>
                  <a:outerShdw blurRad="431800" algn="ctr" rotWithShape="0">
                    <a:prstClr val="black"/>
                  </a:outerShdw>
                </a:effectLst>
                <a:latin typeface="+mj-lt"/>
                <a:ea typeface="+mj-ea"/>
                <a:cs typeface="+mj-cs"/>
              </a:rPr>
              <a:t>Intel </a:t>
            </a:r>
            <a:r>
              <a:rPr lang="en-US" sz="5400" kern="0" spc="100" dirty="0">
                <a:effectLst>
                  <a:outerShdw blurRad="431800" algn="ctr" rotWithShape="0">
                    <a:prstClr val="black"/>
                  </a:outerShdw>
                </a:effectLst>
                <a:latin typeface="+mj-lt"/>
                <a:ea typeface="+mj-ea"/>
                <a:cs typeface="+mj-cs"/>
              </a:rPr>
              <a:t>Graphics virtualization</a:t>
            </a:r>
          </a:p>
        </p:txBody>
      </p:sp>
      <p:sp>
        <p:nvSpPr>
          <p:cNvPr id="3" name="Text Placeholder 2"/>
          <p:cNvSpPr>
            <a:spLocks noGrp="1"/>
          </p:cNvSpPr>
          <p:nvPr>
            <p:ph type="body" sz="quarter" idx="13"/>
          </p:nvPr>
        </p:nvSpPr>
        <p:spPr/>
        <p:txBody>
          <a:bodyPr/>
          <a:lstStyle/>
          <a:p>
            <a:pPr fontAlgn="base"/>
            <a:r>
              <a:rPr lang="en-US" sz="1800" dirty="0"/>
              <a:t>Efficiency in today’s world often implies the use of cloud computing, and today’s cloud faces a growing share of media-rich workloads. While this impending reality has often presented a steep challenge, graphics virtualization technologies have emerged in response, to efficiently manage these workloads.</a:t>
            </a:r>
          </a:p>
          <a:p>
            <a:pPr marL="342900" indent="-342900" fontAlgn="base">
              <a:buFont typeface="Arial" panose="020B0604020202020204" pitchFamily="34" charset="0"/>
              <a:buChar char="•"/>
            </a:pPr>
            <a:r>
              <a:rPr lang="en-US" sz="1800" dirty="0"/>
              <a:t>Intel offers a full suite of graphics virtualization technologies, known as Intel® Graphics Virtualization Technology (Intel® GVT), that offer different approaches with varying levels of performance, capabilities and sharing to best meet the needs of a wide range of developers.</a:t>
            </a:r>
          </a:p>
          <a:p>
            <a:pPr marL="342900" indent="-342900" fontAlgn="base">
              <a:buFont typeface="Arial" panose="020B0604020202020204" pitchFamily="34" charset="0"/>
              <a:buChar char="•"/>
            </a:pPr>
            <a:r>
              <a:rPr lang="en-US" sz="1800" b="1" i="1" dirty="0"/>
              <a:t>Intel® Graphics Virtualization Technology –d (Intel® GVT –d)</a:t>
            </a:r>
            <a:r>
              <a:rPr lang="en-US" sz="1800" b="1" dirty="0"/>
              <a:t>: </a:t>
            </a:r>
            <a:r>
              <a:rPr lang="en-US" sz="1800" dirty="0" err="1"/>
              <a:t>vDGA</a:t>
            </a:r>
            <a:r>
              <a:rPr lang="en-US" sz="1800" dirty="0"/>
              <a:t>: virtual dedicated graphics acceleration (one VM to one physical GPU)</a:t>
            </a:r>
          </a:p>
          <a:p>
            <a:pPr marL="342900" indent="-342900" fontAlgn="base">
              <a:buFont typeface="Arial" panose="020B0604020202020204" pitchFamily="34" charset="0"/>
              <a:buChar char="•"/>
            </a:pPr>
            <a:r>
              <a:rPr lang="en-US" sz="1800" b="1" i="1" dirty="0"/>
              <a:t>Intel® Graphics Virtualization Technology –s (Intel® GVT -s)</a:t>
            </a:r>
            <a:r>
              <a:rPr lang="en-US" sz="1800" b="1" dirty="0"/>
              <a:t>: </a:t>
            </a:r>
            <a:r>
              <a:rPr lang="en-US" sz="1800" b="1" dirty="0" err="1"/>
              <a:t>vSGA</a:t>
            </a:r>
            <a:r>
              <a:rPr lang="en-US" sz="1800" b="1" dirty="0"/>
              <a:t>: </a:t>
            </a:r>
            <a:r>
              <a:rPr lang="en-US" sz="1800" dirty="0"/>
              <a:t>virtual shared graphics acceleration (multiple VMs to one physical GPU)</a:t>
            </a:r>
          </a:p>
          <a:p>
            <a:pPr marL="342900" indent="-342900" fontAlgn="base">
              <a:buFont typeface="Arial" panose="020B0604020202020204" pitchFamily="34" charset="0"/>
              <a:buChar char="•"/>
            </a:pPr>
            <a:r>
              <a:rPr lang="en-US" sz="1800" b="1" i="1" dirty="0"/>
              <a:t>Intel® Graphics Virtualization Technology –g (Intel® GVT -g)</a:t>
            </a:r>
            <a:r>
              <a:rPr lang="en-US" sz="1800" b="1" dirty="0"/>
              <a:t>: </a:t>
            </a:r>
            <a:r>
              <a:rPr lang="en-US" sz="1800" b="1" dirty="0" err="1"/>
              <a:t>vGPU</a:t>
            </a:r>
            <a:r>
              <a:rPr lang="en-US" sz="1800" b="1" dirty="0"/>
              <a:t>: </a:t>
            </a:r>
            <a:r>
              <a:rPr lang="en-US" sz="1800" dirty="0"/>
              <a:t>virtual graphics processing unit (multiple VMs to one physical GPU)</a:t>
            </a:r>
          </a:p>
          <a:p>
            <a:pPr marL="342900" indent="-342900">
              <a:buFont typeface="Arial" panose="020B0604020202020204" pitchFamily="34" charset="0"/>
              <a:buChar char="•"/>
            </a:pPr>
            <a:endParaRPr lang="en-US" sz="1800" dirty="0"/>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8559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Intel® Virtualization Technology</a:t>
            </a:r>
            <a:endParaRPr lang="en-US" dirty="0"/>
          </a:p>
        </p:txBody>
      </p:sp>
      <p:sp>
        <p:nvSpPr>
          <p:cNvPr id="5" name="Text Placeholder 4"/>
          <p:cNvSpPr>
            <a:spLocks noGrp="1"/>
          </p:cNvSpPr>
          <p:nvPr>
            <p:ph type="body" sz="quarter" idx="13"/>
          </p:nvPr>
        </p:nvSpPr>
        <p:spPr/>
        <p:txBody>
          <a:bodyPr/>
          <a:lstStyle/>
          <a:p>
            <a:endParaRPr lang="en-US"/>
          </a:p>
        </p:txBody>
      </p:sp>
      <p:sp>
        <p:nvSpPr>
          <p:cNvPr id="6" name="Content Placeholder 5"/>
          <p:cNvSpPr>
            <a:spLocks noGrp="1"/>
          </p:cNvSpPr>
          <p:nvPr>
            <p:ph sz="quarter" idx="15"/>
          </p:nvPr>
        </p:nvSpPr>
        <p:spPr/>
        <p:txBody>
          <a:bodyPr/>
          <a:lstStyle/>
          <a:p>
            <a:endParaRPr lang="en-US"/>
          </a:p>
        </p:txBody>
      </p:sp>
      <p:pic>
        <p:nvPicPr>
          <p:cNvPr id="4" name="Picture 3"/>
          <p:cNvPicPr>
            <a:picLocks noChangeAspect="1"/>
          </p:cNvPicPr>
          <p:nvPr/>
        </p:nvPicPr>
        <p:blipFill>
          <a:blip r:embed="rId3"/>
          <a:stretch>
            <a:fillRect/>
          </a:stretch>
        </p:blipFill>
        <p:spPr>
          <a:xfrm>
            <a:off x="2457450" y="1490662"/>
            <a:ext cx="7277100" cy="3876675"/>
          </a:xfrm>
          <a:prstGeom prst="rect">
            <a:avLst/>
          </a:prstGeom>
        </p:spPr>
      </p:pic>
    </p:spTree>
    <p:extLst>
      <p:ext uri="{BB962C8B-B14F-4D97-AF65-F5344CB8AC3E}">
        <p14:creationId xmlns:p14="http://schemas.microsoft.com/office/powerpoint/2010/main" val="29192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kern="0" spc="100" dirty="0" smtClean="0">
                <a:solidFill>
                  <a:srgbClr val="F3D54E"/>
                </a:solidFill>
                <a:effectLst>
                  <a:outerShdw blurRad="431800" algn="ctr" rotWithShape="0">
                    <a:prstClr val="black"/>
                  </a:outerShdw>
                </a:effectLst>
              </a:rPr>
              <a:t>IIOT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a:t>
            </a:fld>
            <a:endParaRPr lang="en-US" dirty="0">
              <a:solidFill>
                <a:prstClr val="white"/>
              </a:solidFill>
            </a:endParaRPr>
          </a:p>
        </p:txBody>
      </p:sp>
      <p:sp>
        <p:nvSpPr>
          <p:cNvPr id="7" name="Rounded Rectangle 6"/>
          <p:cNvSpPr/>
          <p:nvPr/>
        </p:nvSpPr>
        <p:spPr>
          <a:xfrm>
            <a:off x="471951" y="1914732"/>
            <a:ext cx="4066595" cy="944698"/>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a:pPr>
            <a:r>
              <a:rPr lang="en-US" sz="1600" dirty="0">
                <a:solidFill>
                  <a:prstClr val="white"/>
                </a:solidFill>
              </a:rPr>
              <a:t>Introduction to Intel and the IIoT</a:t>
            </a:r>
          </a:p>
          <a:p>
            <a:pPr marL="457200" indent="-457200">
              <a:buClr>
                <a:prstClr val="white"/>
              </a:buClr>
              <a:buFont typeface="+mj-lt"/>
              <a:buAutoNum type="arabicPeriod"/>
            </a:pPr>
            <a:r>
              <a:rPr lang="en-US" sz="1600" dirty="0">
                <a:solidFill>
                  <a:prstClr val="white"/>
                </a:solidFill>
              </a:rPr>
              <a:t>Formalized Structure to IIoT</a:t>
            </a:r>
          </a:p>
        </p:txBody>
      </p:sp>
      <p:sp>
        <p:nvSpPr>
          <p:cNvPr id="9" name="TextBox 8"/>
          <p:cNvSpPr txBox="1"/>
          <p:nvPr/>
        </p:nvSpPr>
        <p:spPr>
          <a:xfrm>
            <a:off x="471951" y="1268401"/>
            <a:ext cx="3074137" cy="646331"/>
          </a:xfrm>
          <a:prstGeom prst="rect">
            <a:avLst/>
          </a:prstGeom>
          <a:noFill/>
        </p:spPr>
        <p:txBody>
          <a:bodyPr wrap="square" rtlCol="0">
            <a:spAutoFit/>
          </a:bodyPr>
          <a:lstStyle/>
          <a:p>
            <a:r>
              <a:rPr lang="en-US" sz="3600" dirty="0" smtClean="0">
                <a:solidFill>
                  <a:prstClr val="white"/>
                </a:solidFill>
                <a:latin typeface="Intel Clear Pro"/>
              </a:rPr>
              <a:t>Introduction</a:t>
            </a:r>
          </a:p>
        </p:txBody>
      </p:sp>
      <p:sp>
        <p:nvSpPr>
          <p:cNvPr id="14" name="Rounded Rectangle 13"/>
          <p:cNvSpPr/>
          <p:nvPr/>
        </p:nvSpPr>
        <p:spPr>
          <a:xfrm>
            <a:off x="7653457" y="1526833"/>
            <a:ext cx="4066595" cy="944698"/>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startAt="3"/>
            </a:pPr>
            <a:r>
              <a:rPr lang="en-US" sz="1600" dirty="0" smtClean="0">
                <a:solidFill>
                  <a:prstClr val="white"/>
                </a:solidFill>
              </a:rPr>
              <a:t>Physical Sensors and Actuators</a:t>
            </a:r>
            <a:endParaRPr lang="en-US" sz="1600" dirty="0">
              <a:solidFill>
                <a:prstClr val="white"/>
              </a:solidFill>
            </a:endParaRPr>
          </a:p>
          <a:p>
            <a:pPr marL="457200" indent="-457200">
              <a:buClr>
                <a:prstClr val="white"/>
              </a:buClr>
              <a:buFont typeface="+mj-lt"/>
              <a:buAutoNum type="arabicPeriod" startAt="3"/>
            </a:pPr>
            <a:r>
              <a:rPr lang="en-US" sz="1600" dirty="0" smtClean="0">
                <a:solidFill>
                  <a:prstClr val="white"/>
                </a:solidFill>
              </a:rPr>
              <a:t>Communications and Protocols</a:t>
            </a:r>
            <a:endParaRPr lang="en-US" sz="1600" dirty="0">
              <a:solidFill>
                <a:prstClr val="white"/>
              </a:solidFill>
            </a:endParaRPr>
          </a:p>
        </p:txBody>
      </p:sp>
      <p:sp>
        <p:nvSpPr>
          <p:cNvPr id="15" name="TextBox 14"/>
          <p:cNvSpPr txBox="1"/>
          <p:nvPr/>
        </p:nvSpPr>
        <p:spPr>
          <a:xfrm>
            <a:off x="5582027" y="1743530"/>
            <a:ext cx="1318959" cy="646331"/>
          </a:xfrm>
          <a:prstGeom prst="rect">
            <a:avLst/>
          </a:prstGeom>
          <a:noFill/>
        </p:spPr>
        <p:txBody>
          <a:bodyPr wrap="square" rtlCol="0">
            <a:spAutoFit/>
          </a:bodyPr>
          <a:lstStyle/>
          <a:p>
            <a:r>
              <a:rPr lang="en-US" sz="3600" dirty="0" smtClean="0">
                <a:solidFill>
                  <a:prstClr val="white"/>
                </a:solidFill>
                <a:latin typeface="Intel Clear Pro"/>
              </a:rPr>
              <a:t>Control</a:t>
            </a:r>
          </a:p>
        </p:txBody>
      </p:sp>
      <p:sp>
        <p:nvSpPr>
          <p:cNvPr id="17" name="Rounded Rectangle 16"/>
          <p:cNvSpPr/>
          <p:nvPr/>
        </p:nvSpPr>
        <p:spPr>
          <a:xfrm>
            <a:off x="7653457" y="2637712"/>
            <a:ext cx="4066595" cy="94469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prstClr val="white"/>
              </a:buClr>
              <a:buFont typeface="+mj-lt"/>
              <a:buAutoNum type="arabicPeriod" startAt="5"/>
            </a:pPr>
            <a:r>
              <a:rPr lang="en-US" sz="1600" dirty="0" smtClean="0">
                <a:solidFill>
                  <a:prstClr val="white"/>
                </a:solidFill>
              </a:rPr>
              <a:t>Work Load Consolidation</a:t>
            </a:r>
            <a:endParaRPr lang="en-US" sz="1600" dirty="0">
              <a:solidFill>
                <a:prstClr val="white"/>
              </a:solidFill>
            </a:endParaRPr>
          </a:p>
        </p:txBody>
      </p:sp>
      <p:sp>
        <p:nvSpPr>
          <p:cNvPr id="18" name="TextBox 17"/>
          <p:cNvSpPr txBox="1"/>
          <p:nvPr/>
        </p:nvSpPr>
        <p:spPr>
          <a:xfrm>
            <a:off x="5582027" y="2786895"/>
            <a:ext cx="1686949" cy="646331"/>
          </a:xfrm>
          <a:prstGeom prst="rect">
            <a:avLst/>
          </a:prstGeom>
          <a:noFill/>
        </p:spPr>
        <p:txBody>
          <a:bodyPr wrap="square" rtlCol="0">
            <a:spAutoFit/>
          </a:bodyPr>
          <a:lstStyle/>
          <a:p>
            <a:r>
              <a:rPr lang="en-US" sz="3600" dirty="0" smtClean="0">
                <a:solidFill>
                  <a:prstClr val="white"/>
                </a:solidFill>
                <a:latin typeface="Intel Clear Pro"/>
              </a:rPr>
              <a:t>Operations</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prstClr val="white"/>
              </a:buClr>
              <a:buFont typeface="+mj-lt"/>
              <a:buAutoNum type="arabicPeriod" startAt="7"/>
            </a:pPr>
            <a:r>
              <a:rPr lang="en-US" sz="1600" dirty="0" smtClean="0">
                <a:solidFill>
                  <a:prstClr val="white"/>
                </a:solidFill>
              </a:rPr>
              <a:t>Security </a:t>
            </a:r>
            <a:r>
              <a:rPr lang="en-US" sz="1600" dirty="0">
                <a:solidFill>
                  <a:prstClr val="white"/>
                </a:solidFill>
              </a:rPr>
              <a:t>and IIoT</a:t>
            </a:r>
          </a:p>
          <a:p>
            <a:pPr marL="342900" indent="-342900">
              <a:buClr>
                <a:prstClr val="white"/>
              </a:buClr>
              <a:buFont typeface="+mj-lt"/>
              <a:buAutoNum type="arabicPeriod" startAt="7"/>
            </a:pPr>
            <a:r>
              <a:rPr lang="en-US" sz="1600" dirty="0" smtClean="0">
                <a:solidFill>
                  <a:prstClr val="white"/>
                </a:solidFill>
              </a:rPr>
              <a:t>Smart Video Systems</a:t>
            </a:r>
          </a:p>
        </p:txBody>
      </p:sp>
      <p:sp>
        <p:nvSpPr>
          <p:cNvPr id="26" name="TextBox 25"/>
          <p:cNvSpPr txBox="1"/>
          <p:nvPr/>
        </p:nvSpPr>
        <p:spPr>
          <a:xfrm>
            <a:off x="5582027" y="3900103"/>
            <a:ext cx="1855693" cy="646331"/>
          </a:xfrm>
          <a:prstGeom prst="rect">
            <a:avLst/>
          </a:prstGeom>
          <a:noFill/>
        </p:spPr>
        <p:txBody>
          <a:bodyPr wrap="square" rtlCol="0">
            <a:spAutoFit/>
          </a:bodyPr>
          <a:lstStyle/>
          <a:p>
            <a:r>
              <a:rPr lang="en-US" sz="3600" dirty="0" smtClean="0">
                <a:solidFill>
                  <a:prstClr val="white"/>
                </a:solidFill>
                <a:latin typeface="Intel Clear Pro"/>
              </a:rPr>
              <a:t>Information</a:t>
            </a: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startAt="9"/>
            </a:pPr>
            <a:r>
              <a:rPr lang="en-US" sz="1600" dirty="0" smtClean="0">
                <a:solidFill>
                  <a:prstClr val="white"/>
                </a:solidFill>
              </a:rPr>
              <a:t>Predictive Analytics</a:t>
            </a:r>
          </a:p>
          <a:p>
            <a:pPr marL="457200" indent="-457200">
              <a:buClr>
                <a:prstClr val="white"/>
              </a:buClr>
              <a:buFont typeface="+mj-lt"/>
              <a:buAutoNum type="arabicPeriod" startAt="9"/>
            </a:pPr>
            <a:r>
              <a:rPr lang="en-US" sz="1600" dirty="0" smtClean="0">
                <a:solidFill>
                  <a:prstClr val="white"/>
                </a:solidFill>
              </a:rPr>
              <a:t>Business Analytics</a:t>
            </a:r>
            <a:endParaRPr lang="en-US" sz="1600" dirty="0">
              <a:solidFill>
                <a:prstClr val="white"/>
              </a:solidFill>
            </a:endParaRPr>
          </a:p>
        </p:txBody>
      </p:sp>
      <p:sp>
        <p:nvSpPr>
          <p:cNvPr id="28" name="TextBox 27"/>
          <p:cNvSpPr txBox="1"/>
          <p:nvPr/>
        </p:nvSpPr>
        <p:spPr>
          <a:xfrm>
            <a:off x="5581208" y="5013311"/>
            <a:ext cx="1687768" cy="646331"/>
          </a:xfrm>
          <a:prstGeom prst="rect">
            <a:avLst/>
          </a:prstGeom>
          <a:noFill/>
        </p:spPr>
        <p:txBody>
          <a:bodyPr wrap="square" rtlCol="0">
            <a:spAutoFit/>
          </a:bodyPr>
          <a:lstStyle/>
          <a:p>
            <a:r>
              <a:rPr lang="en-US" sz="3600" dirty="0" smtClean="0">
                <a:solidFill>
                  <a:prstClr val="white"/>
                </a:solidFill>
                <a:latin typeface="Intel Clear Pro"/>
              </a:rPr>
              <a:t>Application</a:t>
            </a:r>
            <a:endParaRPr lang="en-US" sz="3600" dirty="0">
              <a:solidFill>
                <a:prstClr val="white"/>
              </a:solidFill>
              <a:latin typeface="Intel Clear Pro"/>
            </a:endParaRPr>
          </a:p>
        </p:txBody>
      </p:sp>
      <p:sp>
        <p:nvSpPr>
          <p:cNvPr id="36" name="Left Brace 35"/>
          <p:cNvSpPr/>
          <p:nvPr/>
        </p:nvSpPr>
        <p:spPr>
          <a:xfrm>
            <a:off x="4923027" y="1510924"/>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white"/>
              </a:solidFill>
            </a:endParaRPr>
          </a:p>
        </p:txBody>
      </p:sp>
      <p:sp>
        <p:nvSpPr>
          <p:cNvPr id="37" name="TextBox 36"/>
          <p:cNvSpPr txBox="1"/>
          <p:nvPr/>
        </p:nvSpPr>
        <p:spPr>
          <a:xfrm>
            <a:off x="527179" y="3226392"/>
            <a:ext cx="3978709" cy="2169825"/>
          </a:xfrm>
          <a:prstGeom prst="rect">
            <a:avLst/>
          </a:prstGeom>
          <a:noFill/>
        </p:spPr>
        <p:txBody>
          <a:bodyPr wrap="square" rtlCol="0">
            <a:spAutoFit/>
          </a:bodyPr>
          <a:lstStyle/>
          <a:p>
            <a:pPr>
              <a:lnSpc>
                <a:spcPct val="150000"/>
              </a:lnSpc>
            </a:pPr>
            <a:r>
              <a:rPr lang="en-US" dirty="0" smtClean="0">
                <a:solidFill>
                  <a:prstClr val="white"/>
                </a:solidFill>
              </a:rPr>
              <a:t>Each Module contains a lecture and a hands-on lab exercise that  builds towards an model of an IIoT infrastructure based on a formalized architecture.</a:t>
            </a:r>
          </a:p>
        </p:txBody>
      </p:sp>
      <p:sp>
        <p:nvSpPr>
          <p:cNvPr id="16" name="TextBox 15"/>
          <p:cNvSpPr txBox="1"/>
          <p:nvPr/>
        </p:nvSpPr>
        <p:spPr>
          <a:xfrm>
            <a:off x="527178" y="5431118"/>
            <a:ext cx="3978709" cy="1338828"/>
          </a:xfrm>
          <a:prstGeom prst="rect">
            <a:avLst/>
          </a:prstGeom>
          <a:noFill/>
        </p:spPr>
        <p:txBody>
          <a:bodyPr wrap="square" rtlCol="0">
            <a:spAutoFit/>
          </a:bodyPr>
          <a:lstStyle/>
          <a:p>
            <a:pPr>
              <a:lnSpc>
                <a:spcPct val="150000"/>
              </a:lnSpc>
            </a:pPr>
            <a:r>
              <a:rPr lang="en-US" dirty="0" smtClean="0">
                <a:solidFill>
                  <a:prstClr val="white"/>
                </a:solidFill>
              </a:rPr>
              <a:t>Industrial </a:t>
            </a:r>
            <a:r>
              <a:rPr lang="en-US" dirty="0" err="1" smtClean="0">
                <a:solidFill>
                  <a:prstClr val="white"/>
                </a:solidFill>
              </a:rPr>
              <a:t>IoT</a:t>
            </a:r>
            <a:r>
              <a:rPr lang="en-US" dirty="0" smtClean="0">
                <a:solidFill>
                  <a:prstClr val="white"/>
                </a:solidFill>
              </a:rPr>
              <a:t> Workshop Content: </a:t>
            </a:r>
            <a:r>
              <a:rPr lang="en-US" dirty="0">
                <a:solidFill>
                  <a:prstClr val="white"/>
                </a:solidFill>
              </a:rPr>
              <a:t>https://goo.gl/Stt9mD</a:t>
            </a:r>
            <a:endParaRPr lang="en-US" dirty="0" smtClean="0">
              <a:solidFill>
                <a:prstClr val="white"/>
              </a:solidFill>
            </a:endParaRPr>
          </a:p>
          <a:p>
            <a:pPr>
              <a:lnSpc>
                <a:spcPct val="150000"/>
              </a:lnSpc>
            </a:pPr>
            <a:endParaRPr lang="en-US" dirty="0" smtClean="0">
              <a:solidFill>
                <a:prstClr val="white"/>
              </a:solidFill>
            </a:endParaRPr>
          </a:p>
        </p:txBody>
      </p:sp>
    </p:spTree>
    <p:extLst>
      <p:ext uri="{BB962C8B-B14F-4D97-AF65-F5344CB8AC3E}">
        <p14:creationId xmlns:p14="http://schemas.microsoft.com/office/powerpoint/2010/main" val="3593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Real-Time Systems</a:t>
            </a:r>
            <a:endParaRPr lang="en-US" dirty="0"/>
          </a:p>
        </p:txBody>
      </p:sp>
      <p:sp>
        <p:nvSpPr>
          <p:cNvPr id="7" name="Text Placeholder 6"/>
          <p:cNvSpPr>
            <a:spLocks noGrp="1"/>
          </p:cNvSpPr>
          <p:nvPr>
            <p:ph type="body" sz="quarter" idx="11"/>
          </p:nvPr>
        </p:nvSpPr>
        <p:spPr/>
        <p:txBody>
          <a:bodyPr/>
          <a:lstStyle/>
          <a:p>
            <a:endParaRPr lang="en-US"/>
          </a:p>
        </p:txBody>
      </p:sp>
      <p:sp>
        <p:nvSpPr>
          <p:cNvPr id="8" name="Picture Placeholder 7"/>
          <p:cNvSpPr>
            <a:spLocks noGrp="1"/>
          </p:cNvSpPr>
          <p:nvPr>
            <p:ph type="pic" sz="quarter" idx="12"/>
          </p:nvPr>
        </p:nvSpPr>
        <p:spPr/>
      </p:sp>
    </p:spTree>
    <p:extLst>
      <p:ext uri="{BB962C8B-B14F-4D97-AF65-F5344CB8AC3E}">
        <p14:creationId xmlns:p14="http://schemas.microsoft.com/office/powerpoint/2010/main" val="13853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3">
                    <a:alpha val="90000"/>
                  </a:schemeClr>
                </a:solidFill>
              </a:rPr>
              <a:t>Hard</a:t>
            </a:r>
            <a:r>
              <a:rPr lang="en-US" dirty="0" smtClean="0"/>
              <a:t> VS. Soft Real-Time Requirements</a:t>
            </a:r>
            <a:endParaRPr lang="en-US" dirty="0"/>
          </a:p>
        </p:txBody>
      </p:sp>
      <p:sp>
        <p:nvSpPr>
          <p:cNvPr id="9" name="Text Placeholder 8"/>
          <p:cNvSpPr>
            <a:spLocks noGrp="1"/>
          </p:cNvSpPr>
          <p:nvPr>
            <p:ph type="body" sz="quarter" idx="13"/>
          </p:nvPr>
        </p:nvSpPr>
        <p:spPr/>
        <p:txBody>
          <a:bodyPr/>
          <a:lstStyle/>
          <a:p>
            <a:endParaRPr lang="en-US"/>
          </a:p>
        </p:txBody>
      </p:sp>
      <p:sp>
        <p:nvSpPr>
          <p:cNvPr id="8" name="Content Placeholder 7"/>
          <p:cNvSpPr>
            <a:spLocks noGrp="1"/>
          </p:cNvSpPr>
          <p:nvPr>
            <p:ph sz="quarter" idx="15"/>
          </p:nvPr>
        </p:nvSpPr>
        <p:spPr/>
        <p:txBody>
          <a:bodyPr/>
          <a:lstStyle/>
          <a:p>
            <a:r>
              <a:rPr lang="en-US" sz="2000" dirty="0" smtClean="0"/>
              <a:t>The primary difference between hard and software real-time systems is the </a:t>
            </a:r>
            <a:r>
              <a:rPr lang="en-US" sz="2000" dirty="0"/>
              <a:t>consequences of missing a scheduling deadline</a:t>
            </a:r>
            <a:r>
              <a:rPr lang="en-US" sz="2000" dirty="0" smtClean="0"/>
              <a:t>.</a:t>
            </a:r>
          </a:p>
          <a:p>
            <a:endParaRPr lang="en-US" sz="2000" dirty="0" smtClean="0"/>
          </a:p>
          <a:p>
            <a:pPr marL="342900" indent="-342900">
              <a:buFont typeface="Arial" panose="020B0604020202020204" pitchFamily="34" charset="0"/>
              <a:buChar char="•"/>
            </a:pPr>
            <a:r>
              <a:rPr lang="en-US" sz="2000" b="1" dirty="0" smtClean="0"/>
              <a:t>Hard Real-Time</a:t>
            </a:r>
            <a:r>
              <a:rPr lang="en-US" sz="2000" dirty="0" smtClean="0"/>
              <a:t>: scheduling deadlines </a:t>
            </a:r>
            <a:r>
              <a:rPr lang="en-US" sz="2000" dirty="0"/>
              <a:t>must be met every single time. Missing the deadline means the system has failed, possibly with catastrophic consequences</a:t>
            </a:r>
            <a:r>
              <a:rPr lang="en-US" sz="2000" dirty="0" smtClean="0"/>
              <a:t>.</a:t>
            </a:r>
          </a:p>
          <a:p>
            <a:pPr marL="571489" lvl="1" indent="-342900">
              <a:buFont typeface="Arial" panose="020B0604020202020204" pitchFamily="34" charset="0"/>
              <a:buChar char="•"/>
            </a:pPr>
            <a:r>
              <a:rPr lang="en-US" sz="2000" dirty="0" smtClean="0"/>
              <a:t>Robotic assembly line that require a high degree of timing accuracy</a:t>
            </a:r>
          </a:p>
          <a:p>
            <a:pPr marL="571489" lvl="1" indent="-342900">
              <a:buFont typeface="Arial" panose="020B0604020202020204" pitchFamily="34" charset="0"/>
              <a:buChar char="•"/>
            </a:pPr>
            <a:r>
              <a:rPr lang="en-US" sz="2000" dirty="0" smtClean="0"/>
              <a:t>Software for dropping control rods in a nuclear power plant</a:t>
            </a:r>
          </a:p>
          <a:p>
            <a:pPr lvl="1" indent="0">
              <a:buNone/>
            </a:pPr>
            <a:endParaRPr lang="en-US" sz="2000" dirty="0" smtClean="0"/>
          </a:p>
          <a:p>
            <a:pPr marL="342900" indent="-342900">
              <a:buFont typeface="Arial" panose="020B0604020202020204" pitchFamily="34" charset="0"/>
              <a:buChar char="•"/>
            </a:pPr>
            <a:r>
              <a:rPr lang="en-US" sz="2000" b="1" dirty="0" smtClean="0"/>
              <a:t>Soft Real-Time</a:t>
            </a:r>
            <a:r>
              <a:rPr lang="en-US" sz="2000" dirty="0" smtClean="0"/>
              <a:t>: </a:t>
            </a:r>
            <a:r>
              <a:rPr lang="en-US" sz="2000" dirty="0"/>
              <a:t>can tolerate missing a deadline occasionally, if an average latency is maintained</a:t>
            </a:r>
            <a:r>
              <a:rPr lang="en-US" sz="2000" dirty="0" smtClean="0"/>
              <a:t>.</a:t>
            </a:r>
          </a:p>
          <a:p>
            <a:pPr marL="571489" lvl="1" indent="-342900">
              <a:buFont typeface="Arial" panose="020B0604020202020204" pitchFamily="34" charset="0"/>
              <a:buChar char="•"/>
            </a:pPr>
            <a:r>
              <a:rPr lang="en-US" sz="2000" dirty="0" smtClean="0"/>
              <a:t>A system reporting on the current activity of the assembly line will not have catastrophic results if the information is slightly delayed</a:t>
            </a:r>
          </a:p>
        </p:txBody>
      </p:sp>
    </p:spTree>
    <p:extLst>
      <p:ext uri="{BB962C8B-B14F-4D97-AF65-F5344CB8AC3E}">
        <p14:creationId xmlns:p14="http://schemas.microsoft.com/office/powerpoint/2010/main" val="30400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accent3">
                    <a:alpha val="90000"/>
                  </a:schemeClr>
                </a:solidFill>
              </a:rPr>
              <a:t>Hypervisor</a:t>
            </a:r>
            <a:r>
              <a:rPr lang="en-US" dirty="0" smtClean="0"/>
              <a:t> Architecture</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22</a:t>
            </a:fld>
            <a:endParaRPr lang="en-US" dirty="0">
              <a:solidFill>
                <a:prstClr val="white"/>
              </a:solidFill>
            </a:endParaRPr>
          </a:p>
        </p:txBody>
      </p:sp>
      <p:sp>
        <p:nvSpPr>
          <p:cNvPr id="9" name="Content Placeholder 8"/>
          <p:cNvSpPr>
            <a:spLocks noGrp="1"/>
          </p:cNvSpPr>
          <p:nvPr>
            <p:ph sz="quarter" idx="15"/>
          </p:nvPr>
        </p:nvSpPr>
        <p:spPr/>
        <p:txBody>
          <a:bodyPr/>
          <a:lstStyle/>
          <a:p>
            <a:endParaRPr lang="en-US"/>
          </a:p>
        </p:txBody>
      </p:sp>
      <p:pic>
        <p:nvPicPr>
          <p:cNvPr id="6" name="Picture 5"/>
          <p:cNvPicPr>
            <a:picLocks noChangeAspect="1"/>
          </p:cNvPicPr>
          <p:nvPr/>
        </p:nvPicPr>
        <p:blipFill>
          <a:blip r:embed="rId3"/>
          <a:stretch>
            <a:fillRect/>
          </a:stretch>
        </p:blipFill>
        <p:spPr>
          <a:xfrm>
            <a:off x="471951" y="1233487"/>
            <a:ext cx="10273083" cy="4649787"/>
          </a:xfrm>
          <a:prstGeom prst="rect">
            <a:avLst/>
          </a:prstGeom>
        </p:spPr>
      </p:pic>
    </p:spTree>
    <p:extLst>
      <p:ext uri="{BB962C8B-B14F-4D97-AF65-F5344CB8AC3E}">
        <p14:creationId xmlns:p14="http://schemas.microsoft.com/office/powerpoint/2010/main" val="108817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Hypervisors</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stretch>
            <a:fillRect/>
          </a:stretch>
        </p:blipFill>
        <p:spPr>
          <a:xfrm>
            <a:off x="471951" y="1102495"/>
            <a:ext cx="7757649" cy="4911772"/>
          </a:xfrm>
          <a:prstGeom prst="rect">
            <a:avLst/>
          </a:prstGeom>
        </p:spPr>
      </p:pic>
    </p:spTree>
    <p:extLst>
      <p:ext uri="{BB962C8B-B14F-4D97-AF65-F5344CB8AC3E}">
        <p14:creationId xmlns:p14="http://schemas.microsoft.com/office/powerpoint/2010/main" val="23604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VS Containerization</a:t>
            </a:r>
            <a:endParaRPr lang="en-US" dirty="0"/>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pic>
        <p:nvPicPr>
          <p:cNvPr id="3" name="Picture 2"/>
          <p:cNvPicPr>
            <a:picLocks noChangeAspect="1"/>
          </p:cNvPicPr>
          <p:nvPr/>
        </p:nvPicPr>
        <p:blipFill>
          <a:blip r:embed="rId3"/>
          <a:stretch>
            <a:fillRect/>
          </a:stretch>
        </p:blipFill>
        <p:spPr>
          <a:xfrm>
            <a:off x="471951" y="1233488"/>
            <a:ext cx="9484852" cy="4738248"/>
          </a:xfrm>
          <a:prstGeom prst="rect">
            <a:avLst/>
          </a:prstGeom>
        </p:spPr>
      </p:pic>
    </p:spTree>
    <p:extLst>
      <p:ext uri="{BB962C8B-B14F-4D97-AF65-F5344CB8AC3E}">
        <p14:creationId xmlns:p14="http://schemas.microsoft.com/office/powerpoint/2010/main" val="40237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alpha val="90000"/>
                  </a:schemeClr>
                </a:solidFill>
              </a:rPr>
              <a:t>Why </a:t>
            </a:r>
            <a:r>
              <a:rPr lang="en-US" dirty="0"/>
              <a:t>Linux is Not </a:t>
            </a:r>
            <a:r>
              <a:rPr lang="en-US" dirty="0" smtClean="0"/>
              <a:t>A Real-Time OS</a:t>
            </a:r>
            <a:endParaRPr lang="en-US" dirty="0"/>
          </a:p>
        </p:txBody>
      </p:sp>
      <p:sp>
        <p:nvSpPr>
          <p:cNvPr id="5" name="Text Placeholder 4"/>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pPr marL="342900" indent="-342900">
              <a:buFont typeface="Arial" panose="020B0604020202020204" pitchFamily="34" charset="0"/>
              <a:buChar char="•"/>
            </a:pPr>
            <a:r>
              <a:rPr lang="en-US" dirty="0"/>
              <a:t>Coarse-grained </a:t>
            </a:r>
            <a:r>
              <a:rPr lang="en-US" dirty="0" smtClean="0"/>
              <a:t>Synchronization</a:t>
            </a:r>
          </a:p>
          <a:p>
            <a:pPr marL="571489" lvl="1" indent="-342900">
              <a:buFont typeface="Arial" panose="020B0604020202020204" pitchFamily="34" charset="0"/>
              <a:buChar char="•"/>
            </a:pPr>
            <a:r>
              <a:rPr lang="en-US" dirty="0"/>
              <a:t>kernel system calls are not </a:t>
            </a:r>
            <a:r>
              <a:rPr lang="en-US" dirty="0" err="1"/>
              <a:t>preemptible</a:t>
            </a:r>
            <a:endParaRPr lang="en-US" dirty="0" smtClean="0"/>
          </a:p>
          <a:p>
            <a:pPr marL="342900" indent="-342900">
              <a:buFont typeface="Arial" panose="020B0604020202020204" pitchFamily="34" charset="0"/>
              <a:buChar char="•"/>
            </a:pPr>
            <a:r>
              <a:rPr lang="en-US" dirty="0" smtClean="0"/>
              <a:t>Paging</a:t>
            </a:r>
          </a:p>
          <a:p>
            <a:pPr marL="571489" lvl="1" indent="-342900">
              <a:buFont typeface="Arial" panose="020B0604020202020204" pitchFamily="34" charset="0"/>
              <a:buChar char="•"/>
            </a:pPr>
            <a:r>
              <a:rPr lang="en-US" dirty="0"/>
              <a:t>swapping pages in and out of virtual memory </a:t>
            </a:r>
            <a:r>
              <a:rPr lang="en-US" dirty="0" smtClean="0"/>
              <a:t>is unbounded</a:t>
            </a:r>
          </a:p>
          <a:p>
            <a:pPr marL="571489" lvl="1" indent="-342900">
              <a:buFont typeface="Arial" panose="020B0604020202020204" pitchFamily="34" charset="0"/>
              <a:buChar char="•"/>
            </a:pPr>
            <a:r>
              <a:rPr lang="en-US" dirty="0" smtClean="0"/>
              <a:t>Latency to external storage is not predictable</a:t>
            </a:r>
          </a:p>
          <a:p>
            <a:pPr marL="342900" indent="-342900">
              <a:buFont typeface="Arial" panose="020B0604020202020204" pitchFamily="34" charset="0"/>
              <a:buChar char="•"/>
            </a:pPr>
            <a:r>
              <a:rPr lang="en-US" dirty="0" smtClean="0"/>
              <a:t>Fairness</a:t>
            </a:r>
          </a:p>
          <a:p>
            <a:pPr marL="571489" lvl="1" indent="-342900">
              <a:buFont typeface="Arial" panose="020B0604020202020204" pitchFamily="34" charset="0"/>
              <a:buChar char="•"/>
            </a:pPr>
            <a:r>
              <a:rPr lang="en-US" dirty="0"/>
              <a:t>scheduler may give the processor to a low priority process that has been waiting a long </a:t>
            </a:r>
            <a:r>
              <a:rPr lang="en-US" dirty="0" smtClean="0"/>
              <a:t>time</a:t>
            </a:r>
          </a:p>
          <a:p>
            <a:pPr marL="342900" indent="-342900">
              <a:buFont typeface="Arial" panose="020B0604020202020204" pitchFamily="34" charset="0"/>
              <a:buChar char="•"/>
            </a:pPr>
            <a:r>
              <a:rPr lang="en-US" dirty="0"/>
              <a:t>Request </a:t>
            </a:r>
            <a:r>
              <a:rPr lang="en-US" dirty="0" smtClean="0"/>
              <a:t>Reordering</a:t>
            </a:r>
          </a:p>
          <a:p>
            <a:pPr marL="342900" indent="-342900">
              <a:buFont typeface="Arial" panose="020B0604020202020204" pitchFamily="34" charset="0"/>
              <a:buChar char="•"/>
            </a:pPr>
            <a:r>
              <a:rPr lang="en-US" dirty="0"/>
              <a:t>Batching</a:t>
            </a:r>
          </a:p>
        </p:txBody>
      </p:sp>
    </p:spTree>
    <p:extLst>
      <p:ext uri="{BB962C8B-B14F-4D97-AF65-F5344CB8AC3E}">
        <p14:creationId xmlns:p14="http://schemas.microsoft.com/office/powerpoint/2010/main" val="25190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264063"/>
            <a:ext cx="11248101" cy="737638"/>
          </a:xfrm>
        </p:spPr>
        <p:txBody>
          <a:bodyPr/>
          <a:lstStyle/>
          <a:p>
            <a:r>
              <a:rPr lang="en-US" cap="all" dirty="0" smtClean="0">
                <a:solidFill>
                  <a:schemeClr val="accent3">
                    <a:alpha val="90000"/>
                  </a:schemeClr>
                </a:solidFill>
              </a:rPr>
              <a:t>Strategies </a:t>
            </a:r>
            <a:r>
              <a:rPr lang="en-US" cap="all" dirty="0" smtClean="0">
                <a:solidFill>
                  <a:schemeClr val="tx1"/>
                </a:solidFill>
              </a:rPr>
              <a:t>for Soft Real-Time Linux</a:t>
            </a:r>
            <a:endParaRPr lang="en-US" cap="all" dirty="0">
              <a:solidFill>
                <a:schemeClr val="tx1"/>
              </a:solidFill>
            </a:endParaRPr>
          </a:p>
        </p:txBody>
      </p:sp>
      <p:sp>
        <p:nvSpPr>
          <p:cNvPr id="4" name="Text Placeholder 3"/>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pPr marL="342900" indent="-342900">
              <a:buFont typeface="Arial" panose="020B0604020202020204" pitchFamily="34" charset="0"/>
              <a:buChar char="•"/>
            </a:pPr>
            <a:r>
              <a:rPr lang="en-US" dirty="0"/>
              <a:t>S</a:t>
            </a:r>
            <a:r>
              <a:rPr lang="en-US" dirty="0" smtClean="0"/>
              <a:t>cheduling </a:t>
            </a:r>
            <a:r>
              <a:rPr lang="en-US" dirty="0"/>
              <a:t>policy</a:t>
            </a:r>
          </a:p>
          <a:p>
            <a:pPr marL="342900" indent="-342900">
              <a:buFont typeface="Arial" panose="020B0604020202020204" pitchFamily="34" charset="0"/>
              <a:buChar char="•"/>
            </a:pPr>
            <a:r>
              <a:rPr lang="en-US" dirty="0"/>
              <a:t>Preemption Improvement</a:t>
            </a:r>
          </a:p>
          <a:p>
            <a:pPr marL="571489" lvl="1" indent="-342900">
              <a:buFont typeface="Arial" panose="020B0604020202020204" pitchFamily="34" charset="0"/>
              <a:buChar char="•"/>
            </a:pPr>
            <a:r>
              <a:rPr lang="en-US" dirty="0"/>
              <a:t>No Forced Preemption (Server):</a:t>
            </a:r>
          </a:p>
          <a:p>
            <a:pPr marL="571489" lvl="1" indent="-342900">
              <a:buFont typeface="Arial" panose="020B0604020202020204" pitchFamily="34" charset="0"/>
              <a:buChar char="•"/>
            </a:pPr>
            <a:r>
              <a:rPr lang="en-US" dirty="0"/>
              <a:t>Voluntary Kernel Preemption (Desktop)</a:t>
            </a:r>
          </a:p>
          <a:p>
            <a:pPr marL="571489" lvl="1" indent="-342900">
              <a:buFont typeface="Arial" panose="020B0604020202020204" pitchFamily="34" charset="0"/>
              <a:buChar char="•"/>
            </a:pPr>
            <a:r>
              <a:rPr lang="en-US" dirty="0"/>
              <a:t>Pre-emptible Kernel (Low-Latency Desktop)</a:t>
            </a:r>
          </a:p>
          <a:p>
            <a:pPr marL="342900" indent="-342900">
              <a:buFont typeface="Arial" panose="020B0604020202020204" pitchFamily="34" charset="0"/>
              <a:buChar char="•"/>
            </a:pPr>
            <a:r>
              <a:rPr lang="en-US" dirty="0"/>
              <a:t>Disable support for memory paging </a:t>
            </a:r>
          </a:p>
          <a:p>
            <a:pPr marL="342900" indent="-342900">
              <a:buFont typeface="Arial" panose="020B0604020202020204" pitchFamily="34" charset="0"/>
              <a:buChar char="•"/>
            </a:pPr>
            <a:r>
              <a:rPr lang="en-US" dirty="0"/>
              <a:t>PREEMPT_RT Patch – a project whose goal is to implement hard real-time behavior in the Linux </a:t>
            </a:r>
            <a:r>
              <a:rPr lang="en-US" dirty="0" smtClean="0"/>
              <a:t>kernel. Implements Interrupt</a:t>
            </a:r>
            <a:endParaRPr lang="en-US" dirty="0"/>
          </a:p>
        </p:txBody>
      </p:sp>
    </p:spTree>
    <p:extLst>
      <p:ext uri="{BB962C8B-B14F-4D97-AF65-F5344CB8AC3E}">
        <p14:creationId xmlns:p14="http://schemas.microsoft.com/office/powerpoint/2010/main" val="331008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724365"/>
          </a:xfrm>
        </p:spPr>
        <p:txBody>
          <a:bodyPr/>
          <a:lstStyle/>
          <a:p>
            <a:r>
              <a:rPr lang="en-US" cap="all" dirty="0">
                <a:solidFill>
                  <a:schemeClr val="accent3">
                    <a:alpha val="90000"/>
                  </a:schemeClr>
                </a:solidFill>
              </a:rPr>
              <a:t>INTERRUPT</a:t>
            </a:r>
            <a:r>
              <a:rPr lang="en-US" cap="all" dirty="0"/>
              <a:t> </a:t>
            </a:r>
            <a:r>
              <a:rPr lang="en-US" cap="all" dirty="0" smtClean="0"/>
              <a:t>ABSTRACTION</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233488"/>
            <a:ext cx="6454942" cy="4649787"/>
          </a:xfrm>
        </p:spPr>
        <p:txBody>
          <a:bodyPr/>
          <a:lstStyle/>
          <a:p>
            <a:pPr marL="342900" indent="-342900">
              <a:buFont typeface="Arial" panose="020B0604020202020204" pitchFamily="34" charset="0"/>
              <a:buChar char="•"/>
            </a:pPr>
            <a:r>
              <a:rPr lang="en-US" dirty="0" smtClean="0"/>
              <a:t>In many applications, only a small part of the process requires real-time performance.</a:t>
            </a:r>
          </a:p>
          <a:p>
            <a:pPr marL="342900" indent="-342900">
              <a:buFont typeface="Arial" panose="020B0604020202020204" pitchFamily="34" charset="0"/>
              <a:buChar char="•"/>
            </a:pPr>
            <a:r>
              <a:rPr lang="en-US" dirty="0" smtClean="0"/>
              <a:t>Run Linux as a low priority process on a small real-time hypervisor</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766137" y="1336915"/>
            <a:ext cx="3953916" cy="4546359"/>
          </a:xfrm>
          <a:prstGeom prst="rect">
            <a:avLst/>
          </a:prstGeom>
        </p:spPr>
      </p:pic>
    </p:spTree>
    <p:extLst>
      <p:ext uri="{BB962C8B-B14F-4D97-AF65-F5344CB8AC3E}">
        <p14:creationId xmlns:p14="http://schemas.microsoft.com/office/powerpoint/2010/main" val="18848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71951" y="304703"/>
            <a:ext cx="11248101" cy="552011"/>
          </a:xfrm>
        </p:spPr>
        <p:txBody>
          <a:bodyPr/>
          <a:lstStyle/>
          <a:p>
            <a:r>
              <a:rPr lang="en-US" sz="4267"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Virtual</a:t>
            </a:r>
            <a:r>
              <a:rPr lang="en-US" sz="4267" dirty="0">
                <a:latin typeface="Intel Clear Pro" panose="020B0804020202060201" pitchFamily="34" charset="0"/>
                <a:ea typeface="Intel Clear Pro" panose="020B0804020202060201" pitchFamily="34" charset="0"/>
                <a:cs typeface="Intel Clear Pro" panose="020B0804020202060201" pitchFamily="34" charset="0"/>
              </a:rPr>
              <a:t> Machines vs. Containers</a:t>
            </a:r>
          </a:p>
        </p:txBody>
      </p:sp>
      <p:sp>
        <p:nvSpPr>
          <p:cNvPr id="12" name="Text Placeholder 11"/>
          <p:cNvSpPr>
            <a:spLocks noGrp="1"/>
          </p:cNvSpPr>
          <p:nvPr>
            <p:ph type="body" sz="quarter" idx="13"/>
          </p:nvPr>
        </p:nvSpPr>
        <p:spPr/>
        <p:txBody>
          <a:bodyPr/>
          <a:lstStyle/>
          <a:p>
            <a:endParaRPr lang="en-US"/>
          </a:p>
        </p:txBody>
      </p:sp>
      <p:sp>
        <p:nvSpPr>
          <p:cNvPr id="2" name="Slide Number Placeholder 1"/>
          <p:cNvSpPr>
            <a:spLocks noGrp="1"/>
          </p:cNvSpPr>
          <p:nvPr>
            <p:ph type="sldNum" sz="quarter" idx="4294967295"/>
          </p:nvPr>
        </p:nvSpPr>
        <p:spPr>
          <a:xfrm>
            <a:off x="11797793" y="6553185"/>
            <a:ext cx="170987" cy="164148"/>
          </a:xfrm>
        </p:spPr>
        <p:txBody>
          <a:bodyPr/>
          <a:lstStyle/>
          <a:p>
            <a:fld id="{EE2556C5-CE8C-6547-B838-EA80C61A4AF7}" type="slidenum">
              <a:rPr lang="en-US" sz="1600">
                <a:solidFill>
                  <a:prstClr val="white"/>
                </a:solidFill>
              </a:rPr>
              <a:pPr/>
              <a:t>28</a:t>
            </a:fld>
            <a:endParaRPr lang="en-US" dirty="0">
              <a:solidFill>
                <a:prstClr val="white"/>
              </a:solidFill>
            </a:endParaRPr>
          </a:p>
        </p:txBody>
      </p:sp>
      <p:sp>
        <p:nvSpPr>
          <p:cNvPr id="13" name="Content Placeholder 12"/>
          <p:cNvSpPr>
            <a:spLocks noGrp="1"/>
          </p:cNvSpPr>
          <p:nvPr>
            <p:ph sz="quarter" idx="15"/>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51" y="976291"/>
            <a:ext cx="9370549" cy="5188575"/>
          </a:xfrm>
          <a:prstGeom prst="rect">
            <a:avLst/>
          </a:prstGeom>
        </p:spPr>
      </p:pic>
    </p:spTree>
    <p:extLst>
      <p:ext uri="{BB962C8B-B14F-4D97-AF65-F5344CB8AC3E}">
        <p14:creationId xmlns:p14="http://schemas.microsoft.com/office/powerpoint/2010/main" val="275533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 FEATURES LEVERAGED BY TITANIUM CONTROL</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a:p>
        </p:txBody>
      </p:sp>
      <p:graphicFrame>
        <p:nvGraphicFramePr>
          <p:cNvPr id="4" name="Content Placeholder 4"/>
          <p:cNvGraphicFramePr>
            <a:graphicFrameLocks/>
          </p:cNvGraphicFramePr>
          <p:nvPr>
            <p:extLst/>
          </p:nvPr>
        </p:nvGraphicFramePr>
        <p:xfrm>
          <a:off x="406400" y="1600200"/>
          <a:ext cx="11379200" cy="46766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09600">
                <a:tc>
                  <a:txBody>
                    <a:bodyPr/>
                    <a:lstStyle/>
                    <a:p>
                      <a:pPr algn="ctr">
                        <a:lnSpc>
                          <a:spcPct val="114000"/>
                        </a:lnSpc>
                      </a:pPr>
                      <a:r>
                        <a:rPr lang="en-US" sz="1200" dirty="0" smtClean="0">
                          <a:solidFill>
                            <a:schemeClr val="tx1"/>
                          </a:solidFill>
                        </a:rPr>
                        <a:t>Platform Feature</a:t>
                      </a:r>
                      <a:endParaRPr lang="en-US" sz="1200" dirty="0">
                        <a:solidFill>
                          <a:schemeClr val="tx1"/>
                        </a:solidFill>
                      </a:endParaRPr>
                    </a:p>
                  </a:txBody>
                  <a:tcPr marL="121920" marR="121920" marT="60960" marB="60960" anchor="ctr"/>
                </a:tc>
                <a:tc>
                  <a:txBody>
                    <a:bodyPr/>
                    <a:lstStyle/>
                    <a:p>
                      <a:pPr algn="ctr">
                        <a:lnSpc>
                          <a:spcPct val="114000"/>
                        </a:lnSpc>
                      </a:pPr>
                      <a:r>
                        <a:rPr lang="en-US" sz="1200" dirty="0">
                          <a:solidFill>
                            <a:schemeClr val="tx1"/>
                          </a:solidFill>
                        </a:rPr>
                        <a:t>Description</a:t>
                      </a:r>
                    </a:p>
                  </a:txBody>
                  <a:tcPr marL="121920" marR="121920" marT="60960" marB="60960" anchor="ctr"/>
                </a:tc>
                <a:tc>
                  <a:txBody>
                    <a:bodyPr/>
                    <a:lstStyle/>
                    <a:p>
                      <a:pPr algn="ctr">
                        <a:lnSpc>
                          <a:spcPct val="114000"/>
                        </a:lnSpc>
                      </a:pPr>
                      <a:r>
                        <a:rPr lang="en-US" sz="1200" dirty="0" smtClean="0">
                          <a:solidFill>
                            <a:schemeClr val="tx1"/>
                          </a:solidFill>
                        </a:rPr>
                        <a:t>Technology </a:t>
                      </a:r>
                      <a:r>
                        <a:rPr lang="en-US" sz="1200" dirty="0">
                          <a:solidFill>
                            <a:schemeClr val="tx1"/>
                          </a:solidFill>
                        </a:rPr>
                        <a:t>Baseline</a:t>
                      </a:r>
                    </a:p>
                  </a:txBody>
                  <a:tcPr marL="121920" marR="121920" marT="60960" marB="60960" anchor="ctr"/>
                </a:tc>
                <a:tc>
                  <a:txBody>
                    <a:bodyPr/>
                    <a:lstStyle/>
                    <a:p>
                      <a:pPr algn="ctr">
                        <a:lnSpc>
                          <a:spcPct val="114000"/>
                        </a:lnSpc>
                      </a:pPr>
                      <a:r>
                        <a:rPr lang="en-US" sz="1200" dirty="0">
                          <a:solidFill>
                            <a:schemeClr val="tx1"/>
                          </a:solidFill>
                        </a:rPr>
                        <a:t>Use Cases</a:t>
                      </a:r>
                    </a:p>
                  </a:txBody>
                  <a:tcPr marL="121920" marR="121920" marT="60960" marB="60960" anchor="ctr"/>
                </a:tc>
                <a:tc>
                  <a:txBody>
                    <a:bodyPr/>
                    <a:lstStyle/>
                    <a:p>
                      <a:pPr algn="ctr">
                        <a:lnSpc>
                          <a:spcPct val="114000"/>
                        </a:lnSpc>
                      </a:pPr>
                      <a:r>
                        <a:rPr lang="en-US" sz="1200" dirty="0" smtClean="0">
                          <a:solidFill>
                            <a:schemeClr val="tx1"/>
                          </a:solidFill>
                        </a:rPr>
                        <a:t>Titanium Control </a:t>
                      </a:r>
                      <a:r>
                        <a:rPr lang="en-US" sz="1200" dirty="0">
                          <a:solidFill>
                            <a:schemeClr val="tx1"/>
                          </a:solidFill>
                        </a:rPr>
                        <a:t>Implementation</a:t>
                      </a:r>
                    </a:p>
                  </a:txBody>
                  <a:tcPr marL="121920" marR="121920" marT="60960" marB="60960" anchor="ctr"/>
                </a:tc>
                <a:tc>
                  <a:txBody>
                    <a:bodyPr/>
                    <a:lstStyle/>
                    <a:p>
                      <a:pPr algn="ctr">
                        <a:lnSpc>
                          <a:spcPct val="114000"/>
                        </a:lnSpc>
                      </a:pPr>
                      <a:r>
                        <a:rPr lang="en-US" sz="1200" dirty="0" smtClean="0">
                          <a:solidFill>
                            <a:schemeClr val="tx1"/>
                          </a:solidFill>
                        </a:rPr>
                        <a:t>Benefits</a:t>
                      </a:r>
                      <a:endParaRPr lang="en-US" sz="1200" dirty="0">
                        <a:solidFill>
                          <a:schemeClr val="tx1"/>
                        </a:solidFill>
                      </a:endParaRPr>
                    </a:p>
                  </a:txBody>
                  <a:tcPr marL="121920" marR="121920" marT="60960" marB="60960" anchor="ctr"/>
                </a:tc>
                <a:extLst>
                  <a:ext uri="{0D108BD9-81ED-4DB2-BD59-A6C34878D82A}">
                    <a16:rowId xmlns:a16="http://schemas.microsoft.com/office/drawing/2014/main" xmlns="" val="10000"/>
                  </a:ext>
                </a:extLst>
              </a:tr>
              <a:tr h="747268">
                <a:tc>
                  <a:txBody>
                    <a:bodyPr/>
                    <a:lstStyle/>
                    <a:p>
                      <a:pPr>
                        <a:lnSpc>
                          <a:spcPct val="114000"/>
                        </a:lnSpc>
                      </a:pPr>
                      <a:r>
                        <a:rPr lang="en-US" sz="1200" dirty="0" err="1">
                          <a:solidFill>
                            <a:schemeClr val="bg1"/>
                          </a:solidFill>
                        </a:rPr>
                        <a:t>Vt</a:t>
                      </a:r>
                      <a:r>
                        <a:rPr lang="en-US" sz="1200" dirty="0">
                          <a:solidFill>
                            <a:schemeClr val="bg1"/>
                          </a:solidFill>
                        </a:rPr>
                        <a:t>-X</a:t>
                      </a:r>
                    </a:p>
                  </a:txBody>
                  <a:tcPr marL="121920" marR="121920" marT="60960" marB="60960" anchor="ctr"/>
                </a:tc>
                <a:tc>
                  <a:txBody>
                    <a:bodyPr/>
                    <a:lstStyle/>
                    <a:p>
                      <a:pPr>
                        <a:lnSpc>
                          <a:spcPct val="114000"/>
                        </a:lnSpc>
                      </a:pPr>
                      <a:r>
                        <a:rPr lang="en-US" sz="1200" dirty="0">
                          <a:solidFill>
                            <a:schemeClr val="bg1"/>
                          </a:solidFill>
                        </a:rPr>
                        <a:t>Accelerates virtual machines to near bare metal performance</a:t>
                      </a:r>
                    </a:p>
                  </a:txBody>
                  <a:tcPr marL="121920" marR="121920" marT="60960" marB="60960" anchor="ctr"/>
                </a:tc>
                <a:tc>
                  <a:txBody>
                    <a:bodyPr/>
                    <a:lstStyle/>
                    <a:p>
                      <a:pPr>
                        <a:lnSpc>
                          <a:spcPct val="114000"/>
                        </a:lnSpc>
                      </a:pPr>
                      <a:r>
                        <a:rPr lang="en-US" sz="1200" dirty="0">
                          <a:solidFill>
                            <a:schemeClr val="bg1"/>
                          </a:solidFill>
                        </a:rPr>
                        <a:t>Xeon /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Near native virtualized CPU performance</a:t>
                      </a:r>
                    </a:p>
                  </a:txBody>
                  <a:tcPr marL="121920" marR="121920" marT="60960" marB="60960" anchor="ctr"/>
                </a:tc>
                <a:tc>
                  <a:txBody>
                    <a:bodyPr/>
                    <a:lstStyle/>
                    <a:p>
                      <a:pPr>
                        <a:lnSpc>
                          <a:spcPct val="114000"/>
                        </a:lnSpc>
                      </a:pPr>
                      <a:r>
                        <a:rPr lang="en-US" sz="1200" dirty="0">
                          <a:solidFill>
                            <a:schemeClr val="bg1"/>
                          </a:solidFill>
                        </a:rPr>
                        <a:t>Performance enhancement of VMs, </a:t>
                      </a:r>
                      <a:r>
                        <a:rPr lang="en-US" sz="1200" dirty="0" smtClean="0">
                          <a:solidFill>
                            <a:schemeClr val="bg1"/>
                          </a:solidFill>
                        </a:rPr>
                        <a:t>live </a:t>
                      </a:r>
                      <a:r>
                        <a:rPr lang="en-US" sz="1200" dirty="0">
                          <a:solidFill>
                            <a:schemeClr val="bg1"/>
                          </a:solidFill>
                        </a:rPr>
                        <a:t>migration from one Intel CPU generation to another</a:t>
                      </a:r>
                    </a:p>
                  </a:txBody>
                  <a:tcPr marL="121920" marR="121920" marT="60960" marB="60960" anchor="ctr"/>
                </a:tc>
                <a:tc>
                  <a:txBody>
                    <a:bodyPr/>
                    <a:lstStyle/>
                    <a:p>
                      <a:pPr>
                        <a:lnSpc>
                          <a:spcPct val="114000"/>
                        </a:lnSpc>
                      </a:pPr>
                      <a:r>
                        <a:rPr lang="en-US" sz="1200" dirty="0" smtClean="0">
                          <a:solidFill>
                            <a:schemeClr val="bg1"/>
                          </a:solidFill>
                        </a:rPr>
                        <a:t>Performance and scalability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1"/>
                  </a:ext>
                </a:extLst>
              </a:tr>
              <a:tr h="747268">
                <a:tc>
                  <a:txBody>
                    <a:bodyPr/>
                    <a:lstStyle/>
                    <a:p>
                      <a:pPr>
                        <a:lnSpc>
                          <a:spcPct val="114000"/>
                        </a:lnSpc>
                      </a:pPr>
                      <a:r>
                        <a:rPr lang="en-US" sz="1200" dirty="0" err="1">
                          <a:solidFill>
                            <a:schemeClr val="bg1"/>
                          </a:solidFill>
                        </a:rPr>
                        <a:t>Vt</a:t>
                      </a:r>
                      <a:r>
                        <a:rPr lang="en-US" sz="1200" dirty="0">
                          <a:solidFill>
                            <a:schemeClr val="bg1"/>
                          </a:solidFill>
                        </a:rPr>
                        <a:t>-D</a:t>
                      </a:r>
                    </a:p>
                  </a:txBody>
                  <a:tcPr marL="121920" marR="121920" marT="60960" marB="60960" anchor="ctr"/>
                </a:tc>
                <a:tc>
                  <a:txBody>
                    <a:bodyPr/>
                    <a:lstStyle/>
                    <a:p>
                      <a:pPr>
                        <a:lnSpc>
                          <a:spcPct val="114000"/>
                        </a:lnSpc>
                      </a:pPr>
                      <a:r>
                        <a:rPr lang="en-US" sz="1200" dirty="0">
                          <a:solidFill>
                            <a:schemeClr val="bg1"/>
                          </a:solidFill>
                        </a:rPr>
                        <a:t>Enables physical NICs </a:t>
                      </a:r>
                      <a:r>
                        <a:rPr lang="en-US" sz="1200" dirty="0" smtClean="0">
                          <a:solidFill>
                            <a:schemeClr val="bg1"/>
                          </a:solidFill>
                        </a:rPr>
                        <a:t>and/or </a:t>
                      </a:r>
                      <a:r>
                        <a:rPr lang="en-US" sz="1200" dirty="0">
                          <a:solidFill>
                            <a:schemeClr val="bg1"/>
                          </a:solidFill>
                        </a:rPr>
                        <a:t>GPUs</a:t>
                      </a:r>
                      <a:r>
                        <a:rPr lang="en-US" sz="1200" baseline="0" dirty="0">
                          <a:solidFill>
                            <a:schemeClr val="bg1"/>
                          </a:solidFill>
                        </a:rPr>
                        <a:t> to be mapped directly to virtual machine</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XeonD</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Native I/O performance</a:t>
                      </a:r>
                    </a:p>
                  </a:txBody>
                  <a:tcPr marL="121920" marR="121920" marT="60960" marB="60960" anchor="ctr"/>
                </a:tc>
                <a:tc>
                  <a:txBody>
                    <a:bodyPr/>
                    <a:lstStyle/>
                    <a:p>
                      <a:pPr>
                        <a:lnSpc>
                          <a:spcPct val="114000"/>
                        </a:lnSpc>
                      </a:pPr>
                      <a:r>
                        <a:rPr lang="en-US" sz="1200" dirty="0" smtClean="0">
                          <a:solidFill>
                            <a:schemeClr val="bg1"/>
                          </a:solidFill>
                        </a:rPr>
                        <a:t>PCI Passthrough</a:t>
                      </a:r>
                      <a:r>
                        <a:rPr lang="en-US" sz="1200" baseline="0" dirty="0" smtClean="0">
                          <a:solidFill>
                            <a:schemeClr val="bg1"/>
                          </a:solidFill>
                        </a:rPr>
                        <a:t> and </a:t>
                      </a:r>
                      <a:r>
                        <a:rPr lang="en-US" sz="1200" dirty="0" smtClean="0">
                          <a:solidFill>
                            <a:schemeClr val="bg1"/>
                          </a:solidFill>
                        </a:rPr>
                        <a:t>SR-IOV </a:t>
                      </a:r>
                      <a:r>
                        <a:rPr lang="en-US" sz="1200" dirty="0">
                          <a:solidFill>
                            <a:schemeClr val="bg1"/>
                          </a:solidFill>
                        </a:rPr>
                        <a:t>support </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2"/>
                  </a:ext>
                </a:extLst>
              </a:tr>
              <a:tr h="747268">
                <a:tc>
                  <a:txBody>
                    <a:bodyPr/>
                    <a:lstStyle/>
                    <a:p>
                      <a:pPr>
                        <a:lnSpc>
                          <a:spcPct val="114000"/>
                        </a:lnSpc>
                      </a:pPr>
                      <a:r>
                        <a:rPr lang="en-US" sz="1200" dirty="0">
                          <a:solidFill>
                            <a:schemeClr val="bg1"/>
                          </a:solidFill>
                        </a:rPr>
                        <a:t>AVX-512</a:t>
                      </a:r>
                    </a:p>
                  </a:txBody>
                  <a:tcPr marL="121920" marR="121920" marT="60960" marB="60960" anchor="ctr"/>
                </a:tc>
                <a:tc>
                  <a:txBody>
                    <a:bodyPr/>
                    <a:lstStyle/>
                    <a:p>
                      <a:pPr>
                        <a:lnSpc>
                          <a:spcPct val="114000"/>
                        </a:lnSpc>
                      </a:pPr>
                      <a:r>
                        <a:rPr lang="en-US" sz="1200" dirty="0">
                          <a:solidFill>
                            <a:schemeClr val="bg1"/>
                          </a:solidFill>
                        </a:rPr>
                        <a:t>Enables high performance vector workloads</a:t>
                      </a:r>
                    </a:p>
                  </a:txBody>
                  <a:tcPr marL="121920" marR="121920" marT="60960" marB="60960" anchor="ctr"/>
                </a:tc>
                <a:tc>
                  <a:txBody>
                    <a:bodyPr/>
                    <a:lstStyle/>
                    <a:p>
                      <a:pPr>
                        <a:lnSpc>
                          <a:spcPct val="114000"/>
                        </a:lnSpc>
                      </a:pPr>
                      <a:r>
                        <a:rPr lang="en-US" sz="1200" dirty="0">
                          <a:solidFill>
                            <a:schemeClr val="bg1"/>
                          </a:solidFill>
                        </a:rPr>
                        <a:t>Xeon Skylake</a:t>
                      </a:r>
                    </a:p>
                    <a:p>
                      <a:pPr>
                        <a:lnSpc>
                          <a:spcPct val="114000"/>
                        </a:lnSpc>
                      </a:pPr>
                      <a:r>
                        <a:rPr lang="en-US" sz="1200" dirty="0">
                          <a:solidFill>
                            <a:schemeClr val="bg1"/>
                          </a:solidFill>
                        </a:rPr>
                        <a:t>Xeon Scalable Processor</a:t>
                      </a:r>
                    </a:p>
                  </a:txBody>
                  <a:tcPr marL="121920" marR="121920" marT="60960" marB="60960" anchor="ctr"/>
                </a:tc>
                <a:tc>
                  <a:txBody>
                    <a:bodyPr/>
                    <a:lstStyle/>
                    <a:p>
                      <a:pPr>
                        <a:lnSpc>
                          <a:spcPct val="114000"/>
                        </a:lnSpc>
                      </a:pPr>
                      <a:r>
                        <a:rPr lang="en-US" sz="1200" dirty="0">
                          <a:solidFill>
                            <a:schemeClr val="bg1"/>
                          </a:solidFill>
                        </a:rPr>
                        <a:t>Telecom, AI, high performance storage, </a:t>
                      </a:r>
                      <a:r>
                        <a:rPr lang="en-US" sz="1200" dirty="0" smtClean="0">
                          <a:solidFill>
                            <a:schemeClr val="bg1"/>
                          </a:solidFill>
                        </a:rPr>
                        <a:t>encryption </a:t>
                      </a:r>
                      <a:r>
                        <a:rPr lang="en-US" sz="1200" dirty="0">
                          <a:solidFill>
                            <a:schemeClr val="bg1"/>
                          </a:solidFill>
                        </a:rPr>
                        <a:t>and compression </a:t>
                      </a:r>
                    </a:p>
                  </a:txBody>
                  <a:tcPr marL="121920" marR="121920" marT="60960" marB="60960" anchor="ctr"/>
                </a:tc>
                <a:tc>
                  <a:txBody>
                    <a:bodyPr/>
                    <a:lstStyle/>
                    <a:p>
                      <a:pPr>
                        <a:lnSpc>
                          <a:spcPct val="114000"/>
                        </a:lnSpc>
                      </a:pPr>
                      <a:r>
                        <a:rPr lang="en-US" sz="1200" dirty="0">
                          <a:solidFill>
                            <a:schemeClr val="bg1"/>
                          </a:solidFill>
                        </a:rPr>
                        <a:t>Enhanced KVM </a:t>
                      </a:r>
                      <a:r>
                        <a:rPr lang="en-US" sz="1200" dirty="0" smtClean="0">
                          <a:solidFill>
                            <a:schemeClr val="bg1"/>
                          </a:solidFill>
                        </a:rPr>
                        <a:t>performance</a:t>
                      </a:r>
                      <a:r>
                        <a:rPr lang="en-US" sz="1200" dirty="0">
                          <a:solidFill>
                            <a:schemeClr val="bg1"/>
                          </a:solidFill>
                        </a:rPr>
                        <a:t>, </a:t>
                      </a:r>
                      <a:r>
                        <a:rPr lang="en-US" sz="1200" dirty="0" smtClean="0">
                          <a:solidFill>
                            <a:schemeClr val="bg1"/>
                          </a:solidFill>
                        </a:rPr>
                        <a:t>guest </a:t>
                      </a:r>
                      <a:r>
                        <a:rPr lang="en-US" sz="1200" dirty="0">
                          <a:solidFill>
                            <a:schemeClr val="bg1"/>
                          </a:solidFill>
                        </a:rPr>
                        <a:t>AVX-512 support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Performance and scalability</a:t>
                      </a:r>
                    </a:p>
                    <a:p>
                      <a:pPr>
                        <a:lnSpc>
                          <a:spcPct val="114000"/>
                        </a:lnSpc>
                      </a:pP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3"/>
                  </a:ext>
                </a:extLst>
              </a:tr>
              <a:tr h="747268">
                <a:tc>
                  <a:txBody>
                    <a:bodyPr/>
                    <a:lstStyle/>
                    <a:p>
                      <a:pPr>
                        <a:lnSpc>
                          <a:spcPct val="114000"/>
                        </a:lnSpc>
                      </a:pPr>
                      <a:r>
                        <a:rPr lang="en-US" sz="1200" dirty="0">
                          <a:solidFill>
                            <a:schemeClr val="bg1"/>
                          </a:solidFill>
                        </a:rPr>
                        <a:t>Trusted</a:t>
                      </a:r>
                      <a:r>
                        <a:rPr lang="en-US" sz="1200" baseline="0" dirty="0">
                          <a:solidFill>
                            <a:schemeClr val="bg1"/>
                          </a:solidFill>
                        </a:rPr>
                        <a:t> Execution Technology</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Used to attest system authenticity and state</a:t>
                      </a:r>
                    </a:p>
                  </a:txBody>
                  <a:tcPr marL="121920" marR="121920" marT="60960" marB="60960" anchor="ctr"/>
                </a:tc>
                <a:tc>
                  <a:txBody>
                    <a:bodyPr/>
                    <a:lstStyle/>
                    <a:p>
                      <a:pPr>
                        <a:lnSpc>
                          <a:spcPct val="114000"/>
                        </a:lnSpc>
                      </a:pPr>
                      <a:r>
                        <a:rPr lang="en-US" sz="1200" dirty="0">
                          <a:solidFill>
                            <a:schemeClr val="bg1"/>
                          </a:solidFill>
                        </a:rPr>
                        <a:t>TPM 2.0</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and verified </a:t>
                      </a:r>
                      <a:r>
                        <a:rPr lang="en-US" sz="1200" dirty="0">
                          <a:solidFill>
                            <a:schemeClr val="bg1"/>
                          </a:solidFill>
                        </a:rPr>
                        <a:t>system state</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 TPM </a:t>
                      </a:r>
                      <a:r>
                        <a:rPr lang="en-US" sz="1200" dirty="0">
                          <a:solidFill>
                            <a:schemeClr val="bg1"/>
                          </a:solidFill>
                        </a:rPr>
                        <a:t>2.0 storage of communication </a:t>
                      </a:r>
                      <a:r>
                        <a:rPr lang="en-US" sz="1200" dirty="0" smtClean="0">
                          <a:solidFill>
                            <a:schemeClr val="bg1"/>
                          </a:solidFill>
                        </a:rPr>
                        <a:t>keys, vTPM </a:t>
                      </a:r>
                      <a:r>
                        <a:rPr lang="en-US" sz="1200" dirty="0">
                          <a:solidFill>
                            <a:schemeClr val="bg1"/>
                          </a:solidFill>
                        </a:rPr>
                        <a:t>2.0 support in guests.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4"/>
                  </a:ext>
                </a:extLst>
              </a:tr>
              <a:tr h="538819">
                <a:tc>
                  <a:txBody>
                    <a:bodyPr/>
                    <a:lstStyle/>
                    <a:p>
                      <a:pPr>
                        <a:lnSpc>
                          <a:spcPct val="114000"/>
                        </a:lnSpc>
                      </a:pPr>
                      <a:r>
                        <a:rPr lang="en-US" sz="1200" dirty="0">
                          <a:solidFill>
                            <a:schemeClr val="bg1"/>
                          </a:solidFill>
                        </a:rPr>
                        <a:t>AES-NI</a:t>
                      </a:r>
                    </a:p>
                  </a:txBody>
                  <a:tcPr marL="121920" marR="121920" marT="60960" marB="60960" anchor="ctr"/>
                </a:tc>
                <a:tc>
                  <a:txBody>
                    <a:bodyPr/>
                    <a:lstStyle/>
                    <a:p>
                      <a:pPr>
                        <a:lnSpc>
                          <a:spcPct val="114000"/>
                        </a:lnSpc>
                      </a:pPr>
                      <a:r>
                        <a:rPr lang="en-US" sz="1200" dirty="0">
                          <a:solidFill>
                            <a:schemeClr val="bg1"/>
                          </a:solidFill>
                        </a:rPr>
                        <a:t>Accelerates encryption/decryption</a:t>
                      </a:r>
                    </a:p>
                  </a:txBody>
                  <a:tcPr marL="121920" marR="121920" marT="60960" marB="60960" anchor="ctr"/>
                </a:tc>
                <a:tc>
                  <a:txBody>
                    <a:bodyPr/>
                    <a:lstStyle/>
                    <a:p>
                      <a:pPr>
                        <a:lnSpc>
                          <a:spcPct val="114000"/>
                        </a:lnSpc>
                      </a:pPr>
                      <a:r>
                        <a:rPr lang="en-US" sz="1200" dirty="0">
                          <a:solidFill>
                            <a:schemeClr val="bg1"/>
                          </a:solidFill>
                        </a:rPr>
                        <a:t>Xeon </a:t>
                      </a:r>
                      <a:r>
                        <a:rPr lang="en-US" sz="1200" dirty="0" err="1">
                          <a:solidFill>
                            <a:schemeClr val="bg1"/>
                          </a:solidFill>
                        </a:rPr>
                        <a:t>Westmere</a:t>
                      </a:r>
                      <a:r>
                        <a:rPr lang="en-US" sz="1200" dirty="0">
                          <a:solidFill>
                            <a:schemeClr val="bg1"/>
                          </a:solidFill>
                        </a:rPr>
                        <a:t> +</a:t>
                      </a:r>
                    </a:p>
                  </a:txBody>
                  <a:tcPr marL="121920" marR="121920" marT="60960" marB="60960" anchor="ctr"/>
                </a:tc>
                <a:tc>
                  <a:txBody>
                    <a:bodyPr/>
                    <a:lstStyle/>
                    <a:p>
                      <a:pPr>
                        <a:lnSpc>
                          <a:spcPct val="114000"/>
                        </a:lnSpc>
                      </a:pPr>
                      <a:r>
                        <a:rPr lang="en-US" sz="1200" dirty="0">
                          <a:solidFill>
                            <a:schemeClr val="bg1"/>
                          </a:solidFill>
                        </a:rPr>
                        <a:t>Full </a:t>
                      </a:r>
                      <a:r>
                        <a:rPr lang="en-US" sz="1200" dirty="0" smtClean="0">
                          <a:solidFill>
                            <a:schemeClr val="bg1"/>
                          </a:solidFill>
                        </a:rPr>
                        <a:t>disk encryption and faster communications</a:t>
                      </a:r>
                      <a:endParaRPr lang="en-US" sz="1200" dirty="0">
                        <a:solidFill>
                          <a:schemeClr val="bg1"/>
                        </a:solidFill>
                      </a:endParaRPr>
                    </a:p>
                  </a:txBody>
                  <a:tcPr marL="121920" marR="121920" marT="60960" marB="60960" anchor="ctr"/>
                </a:tc>
                <a:tc>
                  <a:txBody>
                    <a:bodyPr/>
                    <a:lstStyle/>
                    <a:p>
                      <a:pPr>
                        <a:lnSpc>
                          <a:spcPct val="114000"/>
                        </a:lnSpc>
                      </a:pPr>
                      <a:r>
                        <a:rPr lang="en-US" sz="1200" dirty="0">
                          <a:solidFill>
                            <a:schemeClr val="bg1"/>
                          </a:solidFill>
                        </a:rPr>
                        <a:t>Linux encryption performance enhancements</a:t>
                      </a: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5"/>
                  </a:ext>
                </a:extLst>
              </a:tr>
              <a:tr h="538819">
                <a:tc>
                  <a:txBody>
                    <a:bodyPr/>
                    <a:lstStyle/>
                    <a:p>
                      <a:pPr>
                        <a:lnSpc>
                          <a:spcPct val="114000"/>
                        </a:lnSpc>
                      </a:pPr>
                      <a:r>
                        <a:rPr lang="en-US" sz="1200" dirty="0">
                          <a:solidFill>
                            <a:schemeClr val="bg1"/>
                          </a:solidFill>
                        </a:rPr>
                        <a:t>UEFI Boot</a:t>
                      </a:r>
                    </a:p>
                  </a:txBody>
                  <a:tcPr marL="121920" marR="121920" marT="60960" marB="60960" anchor="ctr"/>
                </a:tc>
                <a:tc>
                  <a:txBody>
                    <a:bodyPr/>
                    <a:lstStyle/>
                    <a:p>
                      <a:pPr>
                        <a:lnSpc>
                          <a:spcPct val="114000"/>
                        </a:lnSpc>
                      </a:pPr>
                      <a:r>
                        <a:rPr lang="en-US" sz="1200" dirty="0">
                          <a:solidFill>
                            <a:schemeClr val="bg1"/>
                          </a:solidFill>
                        </a:rPr>
                        <a:t>Used for secure booting</a:t>
                      </a:r>
                    </a:p>
                  </a:txBody>
                  <a:tcPr marL="121920" marR="121920" marT="60960" marB="60960" anchor="ctr"/>
                </a:tc>
                <a:tc>
                  <a:txBody>
                    <a:bodyPr/>
                    <a:lstStyle/>
                    <a:p>
                      <a:pPr>
                        <a:lnSpc>
                          <a:spcPct val="114000"/>
                        </a:lnSpc>
                      </a:pPr>
                      <a:r>
                        <a:rPr lang="en-US" sz="1200" dirty="0">
                          <a:solidFill>
                            <a:schemeClr val="bg1"/>
                          </a:solidFill>
                        </a:rPr>
                        <a:t>UEFI Spec 2.6+</a:t>
                      </a:r>
                    </a:p>
                  </a:txBody>
                  <a:tcPr marL="121920" marR="121920" marT="60960" marB="60960" anchor="ctr"/>
                </a:tc>
                <a:tc>
                  <a:txBody>
                    <a:bodyPr/>
                    <a:lstStyle/>
                    <a:p>
                      <a:pPr>
                        <a:lnSpc>
                          <a:spcPct val="114000"/>
                        </a:lnSpc>
                      </a:pPr>
                      <a:r>
                        <a:rPr lang="en-US" sz="1200" dirty="0">
                          <a:solidFill>
                            <a:schemeClr val="bg1"/>
                          </a:solidFill>
                        </a:rPr>
                        <a:t>Secure </a:t>
                      </a:r>
                      <a:r>
                        <a:rPr lang="en-US" sz="1200" dirty="0" smtClean="0">
                          <a:solidFill>
                            <a:schemeClr val="bg1"/>
                          </a:solidFill>
                        </a:rPr>
                        <a:t>booting and</a:t>
                      </a:r>
                      <a:r>
                        <a:rPr lang="en-US" sz="1200" baseline="0" dirty="0" smtClean="0">
                          <a:solidFill>
                            <a:schemeClr val="bg1"/>
                          </a:solidFill>
                        </a:rPr>
                        <a:t> f</a:t>
                      </a:r>
                      <a:r>
                        <a:rPr lang="en-US" sz="1200" dirty="0" smtClean="0">
                          <a:solidFill>
                            <a:schemeClr val="bg1"/>
                          </a:solidFill>
                        </a:rPr>
                        <a:t>aster </a:t>
                      </a:r>
                      <a:r>
                        <a:rPr lang="en-US" sz="1200" dirty="0">
                          <a:solidFill>
                            <a:schemeClr val="bg1"/>
                          </a:solidFill>
                        </a:rPr>
                        <a:t>boot</a:t>
                      </a:r>
                    </a:p>
                  </a:txBody>
                  <a:tcPr marL="121920" marR="121920" marT="60960" marB="60960" anchor="ctr"/>
                </a:tc>
                <a:tc>
                  <a:txBody>
                    <a:bodyPr/>
                    <a:lstStyle/>
                    <a:p>
                      <a:pPr>
                        <a:lnSpc>
                          <a:spcPct val="114000"/>
                        </a:lnSpc>
                      </a:pPr>
                      <a:r>
                        <a:rPr lang="en-US" sz="1200" dirty="0">
                          <a:solidFill>
                            <a:schemeClr val="bg1"/>
                          </a:solidFill>
                        </a:rPr>
                        <a:t>Fast </a:t>
                      </a:r>
                      <a:r>
                        <a:rPr lang="en-US" sz="1200" dirty="0" smtClean="0">
                          <a:solidFill>
                            <a:schemeClr val="bg1"/>
                          </a:solidFill>
                        </a:rPr>
                        <a:t>boot</a:t>
                      </a:r>
                      <a:r>
                        <a:rPr lang="en-US" sz="1200" dirty="0">
                          <a:solidFill>
                            <a:schemeClr val="bg1"/>
                          </a:solidFill>
                        </a:rPr>
                        <a:t>, </a:t>
                      </a:r>
                      <a:r>
                        <a:rPr lang="en-US" sz="1200" dirty="0" smtClean="0">
                          <a:solidFill>
                            <a:schemeClr val="bg1"/>
                          </a:solidFill>
                        </a:rPr>
                        <a:t>secure boot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Security</a:t>
                      </a:r>
                      <a:endParaRPr lang="en-US" sz="1200" dirty="0">
                        <a:solidFill>
                          <a:schemeClr val="bg1"/>
                        </a:solidFill>
                      </a:endParaRPr>
                    </a:p>
                  </a:txBody>
                  <a:tcPr marL="121920" marR="121920" marT="60960" marB="60960"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468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Title 1"/>
          <p:cNvSpPr txBox="1">
            <a:spLocks/>
          </p:cNvSpPr>
          <p:nvPr/>
        </p:nvSpPr>
        <p:spPr bwMode="auto">
          <a:xfrm>
            <a:off x="6456585" y="98764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4" name="Title 1"/>
          <p:cNvSpPr txBox="1">
            <a:spLocks/>
          </p:cNvSpPr>
          <p:nvPr/>
        </p:nvSpPr>
        <p:spPr bwMode="auto">
          <a:xfrm>
            <a:off x="6456585" y="2609410"/>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6" name="Curved Left Arrow 5"/>
          <p:cNvSpPr/>
          <p:nvPr/>
        </p:nvSpPr>
        <p:spPr bwMode="auto">
          <a:xfrm rot="15727318">
            <a:off x="5070058" y="453769"/>
            <a:ext cx="1620255" cy="3490531"/>
          </a:xfrm>
          <a:prstGeom prst="curvedLeftArrow">
            <a:avLst/>
          </a:prstGeom>
          <a:solidFill>
            <a:srgbClr val="FFC000"/>
          </a:solidFill>
          <a:ln w="9525" cap="flat" cmpd="sng" algn="ctr">
            <a:noFill/>
            <a:prstDash val="solid"/>
            <a:round/>
            <a:headEnd type="none" w="med" len="med"/>
            <a:tailEnd type="none" w="med" len="med"/>
          </a:ln>
          <a:effectLst/>
        </p:spPr>
        <p:txBody>
          <a:bodyPr vert="horz" wrap="square" lIns="121829" tIns="60917" rIns="121829" bIns="60917" numCol="1" rtlCol="0" anchor="t" anchorCtr="1" compatLnSpc="1">
            <a:prstTxWarp prst="textNoShape">
              <a:avLst/>
            </a:prstTxWarp>
            <a:noAutofit/>
          </a:bodyPr>
          <a:lstStyle/>
          <a:p>
            <a:pPr algn="ctr" defTabSz="1219140" fontAlgn="base">
              <a:lnSpc>
                <a:spcPct val="95000"/>
              </a:lnSpc>
              <a:spcBef>
                <a:spcPct val="30000"/>
              </a:spcBef>
              <a:spcAft>
                <a:spcPct val="0"/>
              </a:spcAft>
              <a:buClr>
                <a:prstClr val="black"/>
              </a:buClr>
            </a:pPr>
            <a:endParaRPr lang="en-US" sz="1400" dirty="0">
              <a:solidFill>
                <a:prstClr val="black"/>
              </a:solidFill>
              <a:effectLst>
                <a:outerShdw blurRad="38100" dist="38100" dir="2700000" algn="tl">
                  <a:srgbClr val="000000">
                    <a:alpha val="43137"/>
                  </a:srgbClr>
                </a:outerShdw>
              </a:effectLst>
              <a:cs typeface="Arial" charset="0"/>
            </a:endParaRPr>
          </a:p>
        </p:txBody>
      </p:sp>
      <p:pic>
        <p:nvPicPr>
          <p:cNvPr id="7" name="Picture 6" descr="factory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07" y="1674029"/>
            <a:ext cx="4308736" cy="2962617"/>
          </a:xfrm>
          <a:prstGeom prst="rect">
            <a:avLst/>
          </a:prstGeom>
          <a:effectLst>
            <a:outerShdw blurRad="330200" dist="254000" dir="5400000" algn="tl" rotWithShape="0">
              <a:srgbClr val="000000">
                <a:alpha val="43000"/>
              </a:srgbClr>
            </a:outerShdw>
          </a:effectLst>
        </p:spPr>
      </p:pic>
      <p:pic>
        <p:nvPicPr>
          <p:cNvPr id="9" name="Picture 8"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620353" y="2977686"/>
            <a:ext cx="2119975" cy="998855"/>
          </a:xfrm>
          <a:prstGeom prst="rect">
            <a:avLst/>
          </a:prstGeom>
        </p:spPr>
      </p:pic>
      <p:pic>
        <p:nvPicPr>
          <p:cNvPr id="10" name="Picture 9" descr="HMIs.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8707" y="1683027"/>
            <a:ext cx="915188" cy="804480"/>
          </a:xfrm>
          <a:prstGeom prst="rect">
            <a:avLst/>
          </a:prstGeom>
          <a:effectLst>
            <a:outerShdw blurRad="206375" dist="165100" dir="5400000" algn="tl" rotWithShape="0">
              <a:srgbClr val="000000">
                <a:alpha val="43000"/>
              </a:srgbClr>
            </a:outerShdw>
          </a:effectLst>
        </p:spPr>
      </p:pic>
      <p:sp>
        <p:nvSpPr>
          <p:cNvPr id="12" name="TextBox 11"/>
          <p:cNvSpPr txBox="1"/>
          <p:nvPr/>
        </p:nvSpPr>
        <p:spPr>
          <a:xfrm>
            <a:off x="7953186" y="1475893"/>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HMI</a:t>
            </a:r>
          </a:p>
        </p:txBody>
      </p:sp>
      <p:pic>
        <p:nvPicPr>
          <p:cNvPr id="13" name="Picture 12" descr="motion.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70497" y="1757057"/>
            <a:ext cx="975379" cy="515295"/>
          </a:xfrm>
          <a:prstGeom prst="rect">
            <a:avLst/>
          </a:prstGeom>
          <a:effectLst>
            <a:outerShdw blurRad="206375" dist="165100" dir="5400000" algn="tl" rotWithShape="0">
              <a:srgbClr val="000000">
                <a:alpha val="43000"/>
              </a:srgbClr>
            </a:outerShdw>
          </a:effectLst>
        </p:spPr>
      </p:pic>
      <p:sp>
        <p:nvSpPr>
          <p:cNvPr id="14" name="TextBox 13"/>
          <p:cNvSpPr txBox="1"/>
          <p:nvPr/>
        </p:nvSpPr>
        <p:spPr>
          <a:xfrm>
            <a:off x="10153161" y="1484305"/>
            <a:ext cx="792715" cy="198723"/>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MOTION</a:t>
            </a:r>
          </a:p>
        </p:txBody>
      </p:sp>
      <p:pic>
        <p:nvPicPr>
          <p:cNvPr id="15" name="Picture 14" descr="plc.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6519508" y="1793276"/>
            <a:ext cx="1136656" cy="600499"/>
          </a:xfrm>
          <a:prstGeom prst="rect">
            <a:avLst/>
          </a:prstGeom>
          <a:effectLst>
            <a:outerShdw blurRad="206375" dist="165100" dir="5400000" algn="tl" rotWithShape="0">
              <a:srgbClr val="000000">
                <a:alpha val="43000"/>
              </a:srgbClr>
            </a:outerShdw>
          </a:effectLst>
        </p:spPr>
      </p:pic>
      <p:sp>
        <p:nvSpPr>
          <p:cNvPr id="16" name="TextBox 15"/>
          <p:cNvSpPr txBox="1"/>
          <p:nvPr/>
        </p:nvSpPr>
        <p:spPr>
          <a:xfrm>
            <a:off x="6667770" y="1484307"/>
            <a:ext cx="55783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PLC</a:t>
            </a:r>
          </a:p>
        </p:txBody>
      </p:sp>
      <p:pic>
        <p:nvPicPr>
          <p:cNvPr id="17" name="Picture 16" descr="camera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99900" y="1874788"/>
            <a:ext cx="1044168" cy="424489"/>
          </a:xfrm>
          <a:prstGeom prst="rect">
            <a:avLst/>
          </a:prstGeom>
        </p:spPr>
      </p:pic>
      <p:sp>
        <p:nvSpPr>
          <p:cNvPr id="18" name="TextBox 17"/>
          <p:cNvSpPr txBox="1"/>
          <p:nvPr/>
        </p:nvSpPr>
        <p:spPr>
          <a:xfrm>
            <a:off x="9122902" y="1484307"/>
            <a:ext cx="676253" cy="230835"/>
          </a:xfrm>
          <a:prstGeom prst="roundRect">
            <a:avLst/>
          </a:prstGeom>
          <a:solidFill>
            <a:schemeClr val="accent3">
              <a:alpha val="61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200" dirty="0">
                <a:solidFill>
                  <a:srgbClr val="FFFFFF"/>
                </a:solidFill>
              </a:rPr>
              <a:t>VISION</a:t>
            </a:r>
          </a:p>
        </p:txBody>
      </p:sp>
      <p:sp>
        <p:nvSpPr>
          <p:cNvPr id="20" name="TextBox 19"/>
          <p:cNvSpPr txBox="1"/>
          <p:nvPr/>
        </p:nvSpPr>
        <p:spPr>
          <a:xfrm>
            <a:off x="6396927" y="915751"/>
            <a:ext cx="4753936"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MANY CUSTOM  DEVICES </a:t>
            </a: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8838597" y="2977686"/>
            <a:ext cx="2119975" cy="998855"/>
          </a:xfrm>
          <a:prstGeom prst="rect">
            <a:avLst/>
          </a:prstGeom>
        </p:spPr>
      </p:pic>
      <p:sp>
        <p:nvSpPr>
          <p:cNvPr id="25" name="Title 1"/>
          <p:cNvSpPr txBox="1">
            <a:spLocks/>
          </p:cNvSpPr>
          <p:nvPr/>
        </p:nvSpPr>
        <p:spPr bwMode="auto">
          <a:xfrm>
            <a:off x="6446963" y="4243586"/>
            <a:ext cx="4753936" cy="1492615"/>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65273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7" name="Oval 26"/>
          <p:cNvSpPr/>
          <p:nvPr/>
        </p:nvSpPr>
        <p:spPr>
          <a:xfrm>
            <a:off x="7816138"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8" name="Oval 27"/>
          <p:cNvSpPr/>
          <p:nvPr/>
        </p:nvSpPr>
        <p:spPr>
          <a:xfrm>
            <a:off x="8979545"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29" name="Oval 28"/>
          <p:cNvSpPr/>
          <p:nvPr/>
        </p:nvSpPr>
        <p:spPr>
          <a:xfrm>
            <a:off x="10142951" y="4776491"/>
            <a:ext cx="870212" cy="870212"/>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0" name="Down Arrow 29"/>
          <p:cNvSpPr/>
          <p:nvPr/>
        </p:nvSpPr>
        <p:spPr>
          <a:xfrm>
            <a:off x="6774880" y="4999791"/>
            <a:ext cx="626301" cy="522107"/>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1" name="TextBox 30"/>
          <p:cNvSpPr txBox="1"/>
          <p:nvPr/>
        </p:nvSpPr>
        <p:spPr>
          <a:xfrm>
            <a:off x="7005303" y="4916836"/>
            <a:ext cx="147476" cy="553998"/>
          </a:xfrm>
          <a:prstGeom prst="rect">
            <a:avLst/>
          </a:prstGeom>
          <a:noFill/>
        </p:spPr>
        <p:txBody>
          <a:bodyPr vert="horz" wrap="none" lIns="0" tIns="0" rIns="0" bIns="0" rtlCol="0">
            <a:spAutoFit/>
          </a:bodyPr>
          <a:lstStyle/>
          <a:p>
            <a:pPr defTabSz="914377"/>
            <a:r>
              <a:rPr lang="en-US" sz="3600" dirty="0">
                <a:solidFill>
                  <a:srgbClr val="009CDA"/>
                </a:solidFill>
                <a:latin typeface="Intel Clear Pro" panose="020B0804020202060201" pitchFamily="34" charset="0"/>
                <a:ea typeface="Intel Clear Pro" panose="020B0804020202060201" pitchFamily="34" charset="0"/>
                <a:cs typeface="Intel Clear Pro" panose="020B0804020202060201" pitchFamily="34" charset="0"/>
              </a:rPr>
              <a:t>$</a:t>
            </a:r>
          </a:p>
        </p:txBody>
      </p:sp>
      <p:pic>
        <p:nvPicPr>
          <p:cNvPr id="33" name="Picture 32"/>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10180863" y="4825181"/>
            <a:ext cx="737311" cy="737311"/>
          </a:xfrm>
          <a:prstGeom prst="rect">
            <a:avLst/>
          </a:prstGeom>
        </p:spPr>
      </p:pic>
      <p:pic>
        <p:nvPicPr>
          <p:cNvPr id="34" name="Picture 33"/>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903082" y="4937474"/>
            <a:ext cx="715967" cy="596639"/>
          </a:xfrm>
          <a:prstGeom prst="rect">
            <a:avLst/>
          </a:prstGeom>
        </p:spPr>
      </p:pic>
      <p:pic>
        <p:nvPicPr>
          <p:cNvPr id="2050" name="Picture 2" descr="Image result for floor plan icons"/>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9101767" y="4883315"/>
            <a:ext cx="646091" cy="6460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286709" y="2552353"/>
            <a:ext cx="497437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668242" fontAlgn="base">
              <a:spcBef>
                <a:spcPct val="0"/>
              </a:spcBef>
              <a:spcAft>
                <a:spcPct val="0"/>
              </a:spcAft>
            </a:pPr>
            <a:r>
              <a:rPr lang="en-US" sz="1600" dirty="0">
                <a:solidFill>
                  <a:prstClr val="white"/>
                </a:solidFill>
              </a:rPr>
              <a:t>EXPANDABLE, HIGH PERFORMANCE COMPUTE</a:t>
            </a:r>
          </a:p>
        </p:txBody>
      </p:sp>
      <p:sp>
        <p:nvSpPr>
          <p:cNvPr id="35" name="TextBox 34"/>
          <p:cNvSpPr txBox="1"/>
          <p:nvPr/>
        </p:nvSpPr>
        <p:spPr>
          <a:xfrm>
            <a:off x="6471981" y="4312934"/>
            <a:ext cx="4703899" cy="246221"/>
          </a:xfrm>
          <a:prstGeom prst="rect">
            <a:avLst/>
          </a:prstGeom>
          <a:noFill/>
        </p:spPr>
        <p:txBody>
          <a:bodyPr vert="horz" wrap="square" lIns="0" tIns="0" rIns="0" bIns="0" rtlCol="0">
            <a:spAutoFit/>
          </a:bodyPr>
          <a:lstStyle/>
          <a:p>
            <a:pPr algn="ctr" defTabSz="914377"/>
            <a:r>
              <a:rPr lang="en-US" sz="1600" dirty="0">
                <a:solidFill>
                  <a:prstClr val="white"/>
                </a:solidFill>
              </a:rPr>
              <a:t>LOWER COSTS, INCREASE YIELD AND FLEXIBILITY </a:t>
            </a:r>
          </a:p>
        </p:txBody>
      </p:sp>
      <p:sp>
        <p:nvSpPr>
          <p:cNvPr id="40" name="Title 1"/>
          <p:cNvSpPr txBox="1">
            <a:spLocks/>
          </p:cNvSpPr>
          <p:nvPr/>
        </p:nvSpPr>
        <p:spPr bwMode="auto">
          <a:xfrm>
            <a:off x="933855" y="5937892"/>
            <a:ext cx="9866011" cy="729232"/>
          </a:xfrm>
          <a:prstGeom prst="rect">
            <a:avLst/>
          </a:prstGeom>
          <a:solidFill>
            <a:srgbClr val="000000"/>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121920" tIns="121920" rIns="121920" bIns="6096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sz="3200" dirty="0"/>
          </a:p>
        </p:txBody>
      </p:sp>
      <p:sp>
        <p:nvSpPr>
          <p:cNvPr id="41" name="TextBox 40">
            <a:extLst>
              <a:ext uri="{FF2B5EF4-FFF2-40B4-BE49-F238E27FC236}">
                <a16:creationId xmlns="" xmlns:a16="http://schemas.microsoft.com/office/drawing/2014/main" id="{8406EDAE-BDCD-47D2-A71F-C1352018A78B}"/>
              </a:ext>
            </a:extLst>
          </p:cNvPr>
          <p:cNvSpPr txBox="1"/>
          <p:nvPr/>
        </p:nvSpPr>
        <p:spPr>
          <a:xfrm>
            <a:off x="1162013" y="6023897"/>
            <a:ext cx="9313447" cy="574453"/>
          </a:xfrm>
          <a:prstGeom prst="rect">
            <a:avLst/>
          </a:prstGeom>
          <a:noFill/>
        </p:spPr>
        <p:txBody>
          <a:bodyPr vert="horz" wrap="none" lIns="0" tIns="0" rIns="0" bIns="0" rtlCol="0">
            <a:spAutoFit/>
          </a:bodyPr>
          <a:lstStyle/>
          <a:p>
            <a:pPr defTabSz="609585"/>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INVEST </a:t>
            </a:r>
            <a:r>
              <a:rPr lang="en-US" sz="3733" b="1"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in workloads </a:t>
            </a:r>
            <a:r>
              <a:rPr lang="en-US" sz="3733" b="1"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THAT Consolidate compute</a:t>
            </a:r>
            <a:r>
              <a:rPr lang="en-US" sz="3733" b="1" dirty="0" smtClean="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rPr>
              <a:t>(ATOM</a:t>
            </a:r>
            <a:r>
              <a:rPr lang="en-US" sz="3733" b="1" dirty="0">
                <a:solidFill>
                  <a:srgbClr val="FFA400"/>
                </a:solidFill>
                <a:latin typeface="Intel Clear Pro" panose="020B0804020202060201" pitchFamily="34" charset="0"/>
                <a:ea typeface="Intel Clear Pro" panose="020B0804020202060201" pitchFamily="34" charset="0"/>
                <a:cs typeface="Intel Clear Pro" panose="020B0804020202060201" pitchFamily="34" charset="0"/>
                <a:sym typeface="Wingdings" panose="05000000000000000000" pitchFamily="2" charset="2"/>
              </a:rPr>
              <a:t>COREXEON)</a:t>
            </a:r>
            <a:endParaRPr lang="en-US" sz="37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36" name="Slide Number Placeholder 3"/>
          <p:cNvSpPr txBox="1">
            <a:spLocks/>
          </p:cNvSpPr>
          <p:nvPr/>
        </p:nvSpPr>
        <p:spPr>
          <a:xfrm>
            <a:off x="11826898" y="6455669"/>
            <a:ext cx="338825" cy="3208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r>
              <a:rPr lang="en-US" sz="1600" dirty="0">
                <a:solidFill>
                  <a:prstClr val="white"/>
                </a:solidFill>
              </a:rPr>
              <a:t>3</a:t>
            </a:r>
          </a:p>
        </p:txBody>
      </p:sp>
      <p:sp>
        <p:nvSpPr>
          <p:cNvPr id="37" name="Title 10"/>
          <p:cNvSpPr>
            <a:spLocks noGrp="1"/>
          </p:cNvSpPr>
          <p:nvPr>
            <p:ph type="title"/>
          </p:nvPr>
        </p:nvSpPr>
        <p:spPr>
          <a:xfrm>
            <a:off x="471951" y="304703"/>
            <a:ext cx="11248101" cy="609398"/>
          </a:xfrm>
        </p:spPr>
        <p:txBody>
          <a:bodyPr/>
          <a:lstStyle/>
          <a:p>
            <a:pPr algn="l"/>
            <a:r>
              <a:rPr lang="en-US" sz="4800" dirty="0" smtClean="0">
                <a:solidFill>
                  <a:schemeClr val="accent3">
                    <a:alpha val="90000"/>
                  </a:schemeClr>
                </a:solidFill>
              </a:rPr>
              <a:t>Workload</a:t>
            </a:r>
            <a:r>
              <a:rPr lang="en-US" sz="4800" dirty="0" smtClean="0"/>
              <a:t> </a:t>
            </a:r>
            <a:r>
              <a:rPr lang="en-US" sz="4800" dirty="0"/>
              <a:t>Consolidation is a Key strategic </a:t>
            </a:r>
            <a:r>
              <a:rPr lang="en-US" sz="4800" dirty="0" smtClean="0"/>
              <a:t>focus</a:t>
            </a:r>
            <a:endParaRPr lang="en-US" sz="4800" dirty="0"/>
          </a:p>
        </p:txBody>
      </p:sp>
    </p:spTree>
    <p:extLst>
      <p:ext uri="{BB962C8B-B14F-4D97-AF65-F5344CB8AC3E}">
        <p14:creationId xmlns:p14="http://schemas.microsoft.com/office/powerpoint/2010/main" val="3512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228298"/>
          <a:ext cx="11379200" cy="469482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97683">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a16="http://schemas.microsoft.com/office/drawing/2014/main" xmlns="" val="10000"/>
                  </a:ext>
                </a:extLst>
              </a:tr>
              <a:tr h="616675">
                <a:tc>
                  <a:txBody>
                    <a:bodyPr/>
                    <a:lstStyle/>
                    <a:p>
                      <a:pPr>
                        <a:lnSpc>
                          <a:spcPct val="114000"/>
                        </a:lnSpc>
                      </a:pPr>
                      <a:r>
                        <a:rPr lang="en-US" sz="1200" dirty="0">
                          <a:solidFill>
                            <a:schemeClr val="bg1"/>
                          </a:solidFill>
                        </a:rPr>
                        <a:t>DPDK</a:t>
                      </a:r>
                    </a:p>
                  </a:txBody>
                  <a:tcPr marL="121920" marR="121920" marT="60960" marB="60960" anchor="ctr"/>
                </a:tc>
                <a:tc>
                  <a:txBody>
                    <a:bodyPr/>
                    <a:lstStyle/>
                    <a:p>
                      <a:pPr>
                        <a:lnSpc>
                          <a:spcPct val="114000"/>
                        </a:lnSpc>
                      </a:pPr>
                      <a:r>
                        <a:rPr lang="en-US" sz="1200" dirty="0">
                          <a:solidFill>
                            <a:schemeClr val="bg1"/>
                          </a:solidFill>
                        </a:rPr>
                        <a:t>Library to accelerate networking path </a:t>
                      </a:r>
                    </a:p>
                  </a:txBody>
                  <a:tcPr marL="121920" marR="121920" marT="60960" marB="60960" anchor="ctr"/>
                </a:tc>
                <a:tc>
                  <a:txBody>
                    <a:bodyPr/>
                    <a:lstStyle/>
                    <a:p>
                      <a:pPr>
                        <a:lnSpc>
                          <a:spcPct val="114000"/>
                        </a:lnSpc>
                      </a:pPr>
                      <a:r>
                        <a:rPr lang="en-US" sz="1200" dirty="0">
                          <a:solidFill>
                            <a:schemeClr val="bg1"/>
                          </a:solidFill>
                        </a:rPr>
                        <a:t>Intel DPDK</a:t>
                      </a:r>
                    </a:p>
                  </a:txBody>
                  <a:tcPr marL="121920" marR="121920" marT="60960" marB="60960" anchor="ctr"/>
                </a:tc>
                <a:tc>
                  <a:txBody>
                    <a:bodyPr/>
                    <a:lstStyle/>
                    <a:p>
                      <a:pPr>
                        <a:lnSpc>
                          <a:spcPct val="114000"/>
                        </a:lnSpc>
                      </a:pPr>
                      <a:r>
                        <a:rPr lang="en-US" sz="1200" dirty="0" smtClean="0">
                          <a:solidFill>
                            <a:schemeClr val="bg1"/>
                          </a:solidFill>
                        </a:rPr>
                        <a:t>High speed VM-to-VM</a:t>
                      </a:r>
                      <a:r>
                        <a:rPr lang="en-US" sz="1200" baseline="0" dirty="0" smtClean="0">
                          <a:solidFill>
                            <a:schemeClr val="bg1"/>
                          </a:solidFill>
                        </a:rPr>
                        <a:t> networking</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Optimized DPDK libraries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a16="http://schemas.microsoft.com/office/drawing/2014/main" xmlns="" val="10001"/>
                  </a:ext>
                </a:extLst>
              </a:tr>
              <a:tr h="855244">
                <a:tc>
                  <a:txBody>
                    <a:bodyPr/>
                    <a:lstStyle/>
                    <a:p>
                      <a:pPr>
                        <a:lnSpc>
                          <a:spcPct val="114000"/>
                        </a:lnSpc>
                      </a:pPr>
                      <a:r>
                        <a:rPr lang="en-US" sz="1200" dirty="0" err="1" smtClean="0">
                          <a:solidFill>
                            <a:schemeClr val="bg1"/>
                          </a:solidFill>
                        </a:rPr>
                        <a:t>QuickAssist</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effectLst/>
                        </a:rPr>
                        <a:t>Hardware-</a:t>
                      </a:r>
                      <a:r>
                        <a:rPr lang="en-US" sz="1200" baseline="0" dirty="0" smtClean="0">
                          <a:solidFill>
                            <a:schemeClr val="bg1"/>
                          </a:solidFill>
                          <a:effectLst/>
                        </a:rPr>
                        <a:t>based compression </a:t>
                      </a:r>
                      <a:br>
                        <a:rPr lang="en-US" sz="1200" baseline="0" dirty="0" smtClean="0">
                          <a:solidFill>
                            <a:schemeClr val="bg1"/>
                          </a:solidFill>
                          <a:effectLst/>
                        </a:rPr>
                      </a:br>
                      <a:r>
                        <a:rPr lang="en-US" sz="1200" baseline="0" dirty="0" smtClean="0">
                          <a:solidFill>
                            <a:schemeClr val="bg1"/>
                          </a:solidFill>
                          <a:effectLst/>
                        </a:rPr>
                        <a:t>and encryption</a:t>
                      </a:r>
                      <a:endParaRPr lang="en-US" sz="1200" dirty="0">
                        <a:solidFill>
                          <a:schemeClr val="bg1"/>
                        </a:solidFill>
                        <a:effectLst/>
                      </a:endParaRPr>
                    </a:p>
                  </a:txBody>
                  <a:tcPr marL="121920" marR="121920" marT="60960" marB="60960" anchor="ctr"/>
                </a:tc>
                <a:tc>
                  <a:txBody>
                    <a:bodyPr/>
                    <a:lstStyle/>
                    <a:p>
                      <a:pPr>
                        <a:lnSpc>
                          <a:spcPct val="114000"/>
                        </a:lnSpc>
                      </a:pPr>
                      <a:r>
                        <a:rPr lang="en-US" sz="1200" dirty="0" err="1" smtClean="0">
                          <a:solidFill>
                            <a:schemeClr val="bg1"/>
                          </a:solidFill>
                        </a:rPr>
                        <a:t>Coleto</a:t>
                      </a:r>
                      <a:r>
                        <a:rPr lang="en-US" sz="1200" dirty="0" smtClean="0">
                          <a:solidFill>
                            <a:schemeClr val="bg1"/>
                          </a:solidFill>
                        </a:rPr>
                        <a:t> Creek, VT-d</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latin typeface="+mn-lt"/>
                        </a:rPr>
                        <a:t>Exposing QuickAssist engine to VMs and virtualization of QuickAssist across</a:t>
                      </a:r>
                      <a:r>
                        <a:rPr lang="en-US" sz="1200" baseline="0" dirty="0" smtClean="0">
                          <a:solidFill>
                            <a:schemeClr val="bg1"/>
                          </a:solidFill>
                          <a:latin typeface="+mn-lt"/>
                        </a:rPr>
                        <a:t> VMs</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Support PCI </a:t>
                      </a:r>
                      <a:r>
                        <a:rPr lang="en-US" sz="1200" dirty="0" err="1" smtClean="0">
                          <a:solidFill>
                            <a:schemeClr val="bg1"/>
                          </a:solidFill>
                        </a:rPr>
                        <a:t>passthrough</a:t>
                      </a:r>
                      <a:r>
                        <a:rPr lang="en-US" sz="1200" dirty="0" smtClean="0">
                          <a:solidFill>
                            <a:schemeClr val="bg1"/>
                          </a:solidFill>
                        </a:rPr>
                        <a:t> and SR-IOV</a:t>
                      </a:r>
                      <a:r>
                        <a:rPr lang="en-US" sz="1200" baseline="0" dirty="0" smtClean="0">
                          <a:solidFill>
                            <a:schemeClr val="bg1"/>
                          </a:solidFill>
                        </a:rPr>
                        <a:t> access for VMs to QuickAssist accelerators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Security</a:t>
                      </a:r>
                    </a:p>
                  </a:txBody>
                  <a:tcPr marL="121920" marR="121920" marT="60960" marB="60960" anchor="ctr"/>
                </a:tc>
                <a:extLst>
                  <a:ext uri="{0D108BD9-81ED-4DB2-BD59-A6C34878D82A}">
                    <a16:rowId xmlns:a16="http://schemas.microsoft.com/office/drawing/2014/main" xmlns="" val="10002"/>
                  </a:ext>
                </a:extLst>
              </a:tr>
              <a:tr h="2525227">
                <a:tc>
                  <a:txBody>
                    <a:bodyPr/>
                    <a:lstStyle/>
                    <a:p>
                      <a:pPr>
                        <a:lnSpc>
                          <a:spcPct val="114000"/>
                        </a:lnSpc>
                      </a:pPr>
                      <a:r>
                        <a:rPr lang="en-US" sz="1200" dirty="0" smtClean="0">
                          <a:solidFill>
                            <a:schemeClr val="bg1"/>
                          </a:solidFill>
                        </a:rPr>
                        <a:t>Enhanced Platform Awareness (EPA)</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Set of</a:t>
                      </a:r>
                      <a:r>
                        <a:rPr lang="en-US" sz="1200" baseline="0" dirty="0" smtClean="0">
                          <a:solidFill>
                            <a:schemeClr val="bg1"/>
                          </a:solidFill>
                        </a:rPr>
                        <a:t> enabling features that take full advantage of Intel Architecture through OpenStack</a:t>
                      </a:r>
                      <a:endParaRPr lang="en-US" sz="1200" dirty="0">
                        <a:solidFill>
                          <a:schemeClr val="bg1"/>
                        </a:solidFill>
                      </a:endParaRPr>
                    </a:p>
                  </a:txBody>
                  <a:tcPr marL="121920" marR="121920" marT="60960" marB="60960" anchor="ctr"/>
                </a:tc>
                <a:tc>
                  <a:txBody>
                    <a:bodyPr/>
                    <a:lstStyle/>
                    <a:p>
                      <a:pPr>
                        <a:lnSpc>
                          <a:spcPct val="114000"/>
                        </a:lnSpc>
                      </a:pP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Performance / determinism</a:t>
                      </a:r>
                      <a:r>
                        <a:rPr lang="en-US" sz="1200" baseline="0" dirty="0" smtClean="0">
                          <a:solidFill>
                            <a:schemeClr val="bg1"/>
                          </a:solidFill>
                        </a:rPr>
                        <a:t> controls such as core pinning, NUMA awareness / controls, hyperthreading awareness / controls, CPU model selection</a:t>
                      </a:r>
                      <a:endParaRPr lang="en-US" sz="1200" dirty="0">
                        <a:solidFill>
                          <a:schemeClr val="bg1"/>
                        </a:solidFill>
                      </a:endParaRPr>
                    </a:p>
                  </a:txBody>
                  <a:tcPr marL="121920" marR="121920" marT="60960" marB="60960" anchor="ctr"/>
                </a:tc>
                <a:tc>
                  <a:txBody>
                    <a:bodyPr/>
                    <a:lstStyle/>
                    <a:p>
                      <a:pPr>
                        <a:lnSpc>
                          <a:spcPct val="114000"/>
                        </a:lnSpc>
                      </a:pPr>
                      <a:r>
                        <a:rPr lang="en-US" sz="1200" dirty="0" smtClean="0">
                          <a:solidFill>
                            <a:schemeClr val="bg1"/>
                          </a:solidFill>
                        </a:rPr>
                        <a:t>Suite</a:t>
                      </a:r>
                      <a:r>
                        <a:rPr lang="en-US" sz="1200" baseline="0" dirty="0" smtClean="0">
                          <a:solidFill>
                            <a:schemeClr val="bg1"/>
                          </a:solidFill>
                        </a:rPr>
                        <a:t> of features that provide fine grained control for VMs.  Can specify core pinning, NUMA affinity to vSwitch and NICs, split NUMA VMs, hyperthreading isolate or require, select CPU model to enable / disable CPU capabilities / instruction sets, huge page sizes.</a:t>
                      </a:r>
                      <a:endParaRPr lang="en-US" sz="1200" dirty="0">
                        <a:solidFill>
                          <a:schemeClr val="bg1"/>
                        </a:solidFill>
                      </a:endParaRPr>
                    </a:p>
                  </a:txBody>
                  <a:tcPr marL="121920" marR="121920" marT="60960" marB="6096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Performance and scalability</a:t>
                      </a:r>
                    </a:p>
                  </a:txBody>
                  <a:tcPr marL="121920" marR="121920" marT="60960" marB="60960" anchor="ctr"/>
                </a:tc>
                <a:extLst>
                  <a:ext uri="{0D108BD9-81ED-4DB2-BD59-A6C34878D82A}">
                    <a16:rowId xmlns:a16="http://schemas.microsoft.com/office/drawing/2014/main" xmlns="" val="10003"/>
                  </a:ext>
                </a:extLst>
              </a:tr>
            </a:tbl>
          </a:graphicData>
        </a:graphic>
      </p:graphicFrame>
      <p:sp>
        <p:nvSpPr>
          <p:cNvPr id="6" name="Title 1"/>
          <p:cNvSpPr>
            <a:spLocks noGrp="1"/>
          </p:cNvSpPr>
          <p:nvPr>
            <p:ph type="title"/>
          </p:nvPr>
        </p:nvSpPr>
        <p:spPr/>
        <p:txBody>
          <a:bodyPr/>
          <a:lstStyle/>
          <a:p>
            <a:r>
              <a:rPr lang="en-US" dirty="0" smtClean="0"/>
              <a:t>IA FEATURES LEVERAGED BY </a:t>
            </a:r>
            <a:r>
              <a:rPr lang="en-US" dirty="0"/>
              <a:t>TITANIUM CONTROL </a:t>
            </a:r>
            <a:r>
              <a:rPr lang="en-US" dirty="0" smtClean="0"/>
              <a:t>#2</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646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nvPr>
        </p:nvGraphicFramePr>
        <p:xfrm>
          <a:off x="406400" y="1600200"/>
          <a:ext cx="11379200" cy="252103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1727200">
                  <a:extLst>
                    <a:ext uri="{9D8B030D-6E8A-4147-A177-3AD203B41FA5}">
                      <a16:colId xmlns:a16="http://schemas.microsoft.com/office/drawing/2014/main" xmlns="" val="20002"/>
                    </a:ext>
                  </a:extLst>
                </a:gridCol>
                <a:gridCol w="2235200">
                  <a:extLst>
                    <a:ext uri="{9D8B030D-6E8A-4147-A177-3AD203B41FA5}">
                      <a16:colId xmlns:a16="http://schemas.microsoft.com/office/drawing/2014/main" xmlns="" val="20003"/>
                    </a:ext>
                  </a:extLst>
                </a:gridCol>
                <a:gridCol w="2438400">
                  <a:extLst>
                    <a:ext uri="{9D8B030D-6E8A-4147-A177-3AD203B41FA5}">
                      <a16:colId xmlns:a16="http://schemas.microsoft.com/office/drawing/2014/main" xmlns="" val="409810866"/>
                    </a:ext>
                  </a:extLst>
                </a:gridCol>
                <a:gridCol w="1625600"/>
              </a:tblGrid>
              <a:tr h="609600">
                <a:tc>
                  <a:txBody>
                    <a:bodyPr/>
                    <a:lstStyle/>
                    <a:p>
                      <a:pPr algn="ctr">
                        <a:lnSpc>
                          <a:spcPct val="114000"/>
                        </a:lnSpc>
                      </a:pPr>
                      <a:r>
                        <a:rPr lang="en-US" sz="1200" dirty="0" smtClean="0"/>
                        <a:t>Platform Feature</a:t>
                      </a:r>
                      <a:endParaRPr lang="en-US" sz="1200" dirty="0"/>
                    </a:p>
                  </a:txBody>
                  <a:tcPr marL="121920" marR="121920" marT="60960" marB="60960" anchor="ctr"/>
                </a:tc>
                <a:tc>
                  <a:txBody>
                    <a:bodyPr/>
                    <a:lstStyle/>
                    <a:p>
                      <a:pPr algn="ctr">
                        <a:lnSpc>
                          <a:spcPct val="114000"/>
                        </a:lnSpc>
                      </a:pPr>
                      <a:r>
                        <a:rPr lang="en-US" sz="1200" dirty="0"/>
                        <a:t>Description</a:t>
                      </a:r>
                    </a:p>
                  </a:txBody>
                  <a:tcPr marL="121920" marR="121920" marT="60960" marB="60960" anchor="ctr"/>
                </a:tc>
                <a:tc>
                  <a:txBody>
                    <a:bodyPr/>
                    <a:lstStyle/>
                    <a:p>
                      <a:pPr algn="ctr">
                        <a:lnSpc>
                          <a:spcPct val="114000"/>
                        </a:lnSpc>
                      </a:pPr>
                      <a:r>
                        <a:rPr lang="en-US" sz="1200" dirty="0" smtClean="0"/>
                        <a:t>Technology </a:t>
                      </a:r>
                      <a:r>
                        <a:rPr lang="en-US" sz="1200" dirty="0"/>
                        <a:t>Baseline</a:t>
                      </a:r>
                    </a:p>
                  </a:txBody>
                  <a:tcPr marL="121920" marR="121920" marT="60960" marB="60960" anchor="ctr"/>
                </a:tc>
                <a:tc>
                  <a:txBody>
                    <a:bodyPr/>
                    <a:lstStyle/>
                    <a:p>
                      <a:pPr algn="ctr">
                        <a:lnSpc>
                          <a:spcPct val="114000"/>
                        </a:lnSpc>
                      </a:pPr>
                      <a:r>
                        <a:rPr lang="en-US" sz="1200" dirty="0"/>
                        <a:t>Use Cases</a:t>
                      </a:r>
                    </a:p>
                  </a:txBody>
                  <a:tcPr marL="121920" marR="121920" marT="60960" marB="60960" anchor="ctr"/>
                </a:tc>
                <a:tc>
                  <a:txBody>
                    <a:bodyPr/>
                    <a:lstStyle/>
                    <a:p>
                      <a:pPr algn="ctr">
                        <a:lnSpc>
                          <a:spcPct val="114000"/>
                        </a:lnSpc>
                      </a:pPr>
                      <a:r>
                        <a:rPr lang="en-US" sz="1200" dirty="0" smtClean="0"/>
                        <a:t>Titanium Control </a:t>
                      </a:r>
                      <a:r>
                        <a:rPr lang="en-US" sz="1200" dirty="0"/>
                        <a:t>Implementation</a:t>
                      </a:r>
                    </a:p>
                  </a:txBody>
                  <a:tcPr marL="121920" marR="121920" marT="60960" marB="60960" anchor="ctr"/>
                </a:tc>
                <a:tc>
                  <a:txBody>
                    <a:bodyPr/>
                    <a:lstStyle/>
                    <a:p>
                      <a:pPr algn="ctr"/>
                      <a:r>
                        <a:rPr lang="en-US" sz="1200" dirty="0" smtClean="0"/>
                        <a:t>Benefits</a:t>
                      </a:r>
                      <a:endParaRPr lang="en-US" sz="1200" dirty="0"/>
                    </a:p>
                  </a:txBody>
                  <a:tcPr marL="121920" marR="121920" marT="60960" marB="60960" anchor="ctr"/>
                </a:tc>
                <a:extLst>
                  <a:ext uri="{0D108BD9-81ED-4DB2-BD59-A6C34878D82A}">
                    <a16:rowId xmlns:a16="http://schemas.microsoft.com/office/drawing/2014/main" xmlns="" val="10000"/>
                  </a:ext>
                </a:extLst>
              </a:tr>
              <a:tr h="955717">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BMC / IPMI</a:t>
                      </a:r>
                    </a:p>
                  </a:txBody>
                  <a:tcPr marL="121920" marR="121920" marT="60960" marB="60960" anchor="ctr"/>
                </a:tc>
                <a:tc>
                  <a:txBody>
                    <a:bodyPr/>
                    <a:lstStyle/>
                    <a:p>
                      <a:pPr>
                        <a:lnSpc>
                          <a:spcPct val="114000"/>
                        </a:lnSpc>
                      </a:pPr>
                      <a:r>
                        <a:rPr lang="en-US" sz="1200" dirty="0" smtClean="0">
                          <a:solidFill>
                            <a:schemeClr val="tx2"/>
                          </a:solidFill>
                        </a:rPr>
                        <a:t>Integration with BMCs for hardware monitoring</a:t>
                      </a:r>
                      <a:endParaRPr lang="en-US" sz="1200" dirty="0">
                        <a:solidFill>
                          <a:schemeClr val="tx2"/>
                        </a:solidFill>
                      </a:endParaRPr>
                    </a:p>
                  </a:txBody>
                  <a:tcPr marL="121920" marR="121920" marT="60960" marB="60960" anchor="ctr"/>
                </a:tc>
                <a:tc>
                  <a:txBody>
                    <a:bodyPr/>
                    <a:lstStyle/>
                    <a:p>
                      <a:pPr>
                        <a:lnSpc>
                          <a:spcPct val="114000"/>
                        </a:lnSpc>
                      </a:pP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Discovery</a:t>
                      </a:r>
                      <a:r>
                        <a:rPr lang="en-US" sz="1200" baseline="0" dirty="0" smtClean="0">
                          <a:solidFill>
                            <a:schemeClr val="tx2"/>
                          </a:solidFill>
                        </a:rPr>
                        <a:t> of and monitoring of hardware through BMC using IPMI</a:t>
                      </a:r>
                      <a:endParaRPr lang="en-US" sz="1200" dirty="0">
                        <a:solidFill>
                          <a:schemeClr val="tx2"/>
                        </a:solidFill>
                      </a:endParaRPr>
                    </a:p>
                  </a:txBody>
                  <a:tcPr marL="121920" marR="121920" marT="60960" marB="60960" anchor="ctr"/>
                </a:tc>
                <a:tc>
                  <a:txBody>
                    <a:bodyPr/>
                    <a:lstStyle/>
                    <a:p>
                      <a:pPr>
                        <a:lnSpc>
                          <a:spcPct val="114000"/>
                        </a:lnSpc>
                      </a:pPr>
                      <a:r>
                        <a:rPr lang="en-US" sz="1200" dirty="0" smtClean="0">
                          <a:solidFill>
                            <a:schemeClr val="tx2"/>
                          </a:solidFill>
                        </a:rPr>
                        <a:t>Integration</a:t>
                      </a:r>
                      <a:r>
                        <a:rPr lang="en-US" sz="1200" baseline="0" dirty="0" smtClean="0">
                          <a:solidFill>
                            <a:schemeClr val="tx2"/>
                          </a:solidFill>
                        </a:rPr>
                        <a:t> with BMCs to discover and collect hardware sensor data with capability to alarm on the values.</a:t>
                      </a:r>
                      <a:endParaRPr lang="en-US" sz="1200" dirty="0">
                        <a:solidFill>
                          <a:schemeClr val="tx2"/>
                        </a:solidFill>
                      </a:endParaRP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Open standards</a:t>
                      </a:r>
                    </a:p>
                  </a:txBody>
                  <a:tcPr marL="121920" marR="121920" marT="60960" marB="60960" anchor="ctr"/>
                </a:tc>
                <a:extLst>
                  <a:ext uri="{0D108BD9-81ED-4DB2-BD59-A6C34878D82A}">
                    <a16:rowId xmlns:a16="http://schemas.microsoft.com/office/drawing/2014/main" xmlns="" val="10001"/>
                  </a:ext>
                </a:extLst>
              </a:tr>
              <a:tr h="955717">
                <a:tc>
                  <a:txBody>
                    <a:bodyPr/>
                    <a:lstStyle/>
                    <a:p>
                      <a:pPr>
                        <a:lnSpc>
                          <a:spcPct val="114000"/>
                        </a:lnSpc>
                      </a:pPr>
                      <a:r>
                        <a:rPr lang="en-US" sz="1200" dirty="0">
                          <a:solidFill>
                            <a:schemeClr val="tx2"/>
                          </a:solidFill>
                        </a:rPr>
                        <a:t>Cache Allocation </a:t>
                      </a:r>
                      <a:r>
                        <a:rPr lang="en-US" sz="1200" dirty="0" smtClean="0">
                          <a:solidFill>
                            <a:schemeClr val="tx2"/>
                          </a:solidFill>
                        </a:rPr>
                        <a:t>Technology (CAT)</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Ability to isolate portions of cache for improved determinism</a:t>
                      </a:r>
                    </a:p>
                  </a:txBody>
                  <a:tcPr marL="121920" marR="121920" marT="60960" marB="60960" anchor="ctr"/>
                </a:tc>
                <a:tc>
                  <a:txBody>
                    <a:bodyPr/>
                    <a:lstStyle/>
                    <a:p>
                      <a:pPr>
                        <a:lnSpc>
                          <a:spcPct val="114000"/>
                        </a:lnSpc>
                      </a:pPr>
                      <a:r>
                        <a:rPr lang="en-US" sz="1200" dirty="0" smtClean="0">
                          <a:solidFill>
                            <a:schemeClr val="tx2"/>
                          </a:solidFill>
                          <a:effectLst/>
                        </a:rPr>
                        <a:t>All SKUs starting with the Xeon E5 v4 family</a:t>
                      </a:r>
                      <a:endParaRPr lang="en-US" sz="1200" dirty="0">
                        <a:solidFill>
                          <a:schemeClr val="tx2"/>
                        </a:solidFill>
                      </a:endParaRPr>
                    </a:p>
                  </a:txBody>
                  <a:tcPr marL="121920" marR="121920" marT="60960" marB="60960" anchor="ctr"/>
                </a:tc>
                <a:tc>
                  <a:txBody>
                    <a:bodyPr/>
                    <a:lstStyle/>
                    <a:p>
                      <a:pPr>
                        <a:lnSpc>
                          <a:spcPct val="114000"/>
                        </a:lnSpc>
                      </a:pPr>
                      <a:r>
                        <a:rPr lang="en-US" sz="1200" dirty="0">
                          <a:solidFill>
                            <a:schemeClr val="tx2"/>
                          </a:solidFill>
                        </a:rPr>
                        <a:t>Isolating cache of critical VM from noisy neighbor to guarantee performance</a:t>
                      </a:r>
                    </a:p>
                  </a:txBody>
                  <a:tcPr marL="121920" marR="121920" marT="60960" marB="60960" anchor="ctr"/>
                </a:tc>
                <a:tc>
                  <a:txBody>
                    <a:bodyPr/>
                    <a:lstStyle/>
                    <a:p>
                      <a:pPr>
                        <a:lnSpc>
                          <a:spcPct val="114000"/>
                        </a:lnSpc>
                      </a:pPr>
                      <a:r>
                        <a:rPr lang="en-US" sz="1200" dirty="0">
                          <a:solidFill>
                            <a:schemeClr val="tx2"/>
                          </a:solidFill>
                        </a:rPr>
                        <a:t>Under evaluation / development</a:t>
                      </a:r>
                    </a:p>
                  </a:txBody>
                  <a:tcPr marL="121920" marR="121920" marT="60960" marB="60960" anchor="ctr"/>
                </a:tc>
                <a:tc>
                  <a:txBody>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lang="en-US" sz="1200" dirty="0" smtClean="0">
                          <a:solidFill>
                            <a:schemeClr val="tx2"/>
                          </a:solidFill>
                        </a:rPr>
                        <a:t>Performance and scalability</a:t>
                      </a:r>
                    </a:p>
                  </a:txBody>
                  <a:tcPr marL="121920" marR="121920" marT="60960" marB="60960" anchor="ctr"/>
                </a:tc>
                <a:extLst>
                  <a:ext uri="{0D108BD9-81ED-4DB2-BD59-A6C34878D82A}">
                    <a16:rowId xmlns:a16="http://schemas.microsoft.com/office/drawing/2014/main" xmlns="" val="10002"/>
                  </a:ext>
                </a:extLst>
              </a:tr>
            </a:tbl>
          </a:graphicData>
        </a:graphic>
      </p:graphicFrame>
      <p:sp>
        <p:nvSpPr>
          <p:cNvPr id="6" name="Title 1"/>
          <p:cNvSpPr>
            <a:spLocks noGrp="1"/>
          </p:cNvSpPr>
          <p:nvPr>
            <p:ph type="title"/>
          </p:nvPr>
        </p:nvSpPr>
        <p:spPr/>
        <p:txBody>
          <a:bodyPr/>
          <a:lstStyle/>
          <a:p>
            <a:r>
              <a:rPr lang="en-US" dirty="0" smtClean="0">
                <a:solidFill>
                  <a:schemeClr val="accent3">
                    <a:alpha val="90000"/>
                  </a:schemeClr>
                </a:solidFill>
              </a:rPr>
              <a:t>IA</a:t>
            </a:r>
            <a:r>
              <a:rPr lang="en-US" dirty="0" smtClean="0"/>
              <a:t> FEATURES LEVERAGED BY </a:t>
            </a:r>
            <a:r>
              <a:rPr lang="en-US" dirty="0"/>
              <a:t>TITANIUM CONTROL </a:t>
            </a:r>
            <a:r>
              <a:rPr lang="en-US" dirty="0" smtClean="0"/>
              <a:t>#3</a:t>
            </a:r>
            <a:endParaRPr lang="en-US" dirty="0"/>
          </a:p>
        </p:txBody>
      </p:sp>
      <p:sp>
        <p:nvSpPr>
          <p:cNvPr id="3" name="Text Placeholder 2"/>
          <p:cNvSpPr>
            <a:spLocks noGrp="1"/>
          </p:cNvSpPr>
          <p:nvPr>
            <p:ph type="body" sz="quarter" idx="13"/>
          </p:nvPr>
        </p:nvSpPr>
        <p:spPr/>
        <p:txBody>
          <a:bodyPr/>
          <a:lstStyle/>
          <a:p>
            <a:endParaRPr lang="en-US"/>
          </a:p>
        </p:txBody>
      </p:sp>
      <p:sp>
        <p:nvSpPr>
          <p:cNvPr id="5" name="Content Placeholder 4"/>
          <p:cNvSpPr>
            <a:spLocks noGrp="1"/>
          </p:cNvSpPr>
          <p:nvPr>
            <p:ph sz="quarter" idx="15"/>
          </p:nvPr>
        </p:nvSpPr>
        <p:spPr/>
        <p:txBody>
          <a:bodyPr/>
          <a:lstStyle/>
          <a:p>
            <a:endParaRPr lang="en-US" dirty="0"/>
          </a:p>
        </p:txBody>
      </p:sp>
    </p:spTree>
    <p:extLst>
      <p:ext uri="{BB962C8B-B14F-4D97-AF65-F5344CB8AC3E}">
        <p14:creationId xmlns:p14="http://schemas.microsoft.com/office/powerpoint/2010/main" val="28221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62" name="TextBox 61"/>
          <p:cNvSpPr txBox="1"/>
          <p:nvPr/>
        </p:nvSpPr>
        <p:spPr>
          <a:xfrm>
            <a:off x="382676" y="74685"/>
            <a:ext cx="11624905"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Multi-function</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Controller with VxWorks</a:t>
            </a:r>
          </a:p>
        </p:txBody>
      </p:sp>
      <p:grpSp>
        <p:nvGrpSpPr>
          <p:cNvPr id="74" name="Group 73"/>
          <p:cNvGrpSpPr/>
          <p:nvPr/>
        </p:nvGrpSpPr>
        <p:grpSpPr>
          <a:xfrm>
            <a:off x="481159" y="1945771"/>
            <a:ext cx="5713968" cy="3649787"/>
            <a:chOff x="2488883" y="975666"/>
            <a:chExt cx="4887552" cy="2737340"/>
          </a:xfrm>
        </p:grpSpPr>
        <p:sp>
          <p:nvSpPr>
            <p:cNvPr id="75" name="Rectangle 74"/>
            <p:cNvSpPr/>
            <p:nvPr/>
          </p:nvSpPr>
          <p:spPr>
            <a:xfrm>
              <a:off x="2488883"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76" name="Rectangle 75"/>
            <p:cNvSpPr/>
            <p:nvPr/>
          </p:nvSpPr>
          <p:spPr>
            <a:xfrm>
              <a:off x="2488883" y="2762017"/>
              <a:ext cx="4887552" cy="443795"/>
            </a:xfrm>
            <a:prstGeom prst="rect">
              <a:avLst/>
            </a:prstGeom>
            <a:solidFill>
              <a:srgbClr val="00AEEF">
                <a:lumMod val="20000"/>
                <a:lumOff val="8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err="1">
                  <a:solidFill>
                    <a:srgbClr val="000000"/>
                  </a:solidFill>
                  <a:latin typeface="Intel Clear"/>
                </a:rPr>
                <a:t>Realtime</a:t>
              </a:r>
              <a:r>
                <a:rPr lang="en-US" b="1" kern="0" dirty="0">
                  <a:solidFill>
                    <a:srgbClr val="000000"/>
                  </a:solidFill>
                  <a:latin typeface="Intel Clear"/>
                </a:rPr>
                <a:t> Hypervisor (VxWorks)</a:t>
              </a:r>
            </a:p>
          </p:txBody>
        </p:sp>
        <p:sp>
          <p:nvSpPr>
            <p:cNvPr id="77" name="Rectangle 76"/>
            <p:cNvSpPr/>
            <p:nvPr/>
          </p:nvSpPr>
          <p:spPr>
            <a:xfrm>
              <a:off x="2488883" y="3269211"/>
              <a:ext cx="4887552" cy="443795"/>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b="1" kern="0" dirty="0">
                  <a:solidFill>
                    <a:srgbClr val="000000"/>
                  </a:solidFill>
                  <a:latin typeface="Intel Clear"/>
                </a:rPr>
                <a:t>Core i7</a:t>
              </a:r>
            </a:p>
          </p:txBody>
        </p:sp>
        <p:grpSp>
          <p:nvGrpSpPr>
            <p:cNvPr id="78" name="Group 77"/>
            <p:cNvGrpSpPr/>
            <p:nvPr/>
          </p:nvGrpSpPr>
          <p:grpSpPr>
            <a:xfrm>
              <a:off x="2958933" y="1366581"/>
              <a:ext cx="1415223" cy="1243351"/>
              <a:chOff x="623998" y="1274827"/>
              <a:chExt cx="1886964" cy="1657801"/>
            </a:xfrm>
          </p:grpSpPr>
          <p:sp>
            <p:nvSpPr>
              <p:cNvPr id="82" name="Rectangle 81"/>
              <p:cNvSpPr/>
              <p:nvPr/>
            </p:nvSpPr>
            <p:spPr>
              <a:xfrm>
                <a:off x="623998" y="2509967"/>
                <a:ext cx="1886963"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3" name="Rectangle 82"/>
              <p:cNvSpPr/>
              <p:nvPr/>
            </p:nvSpPr>
            <p:spPr>
              <a:xfrm>
                <a:off x="624000" y="189239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sp>
            <p:nvSpPr>
              <p:cNvPr id="84" name="Rectangle 83"/>
              <p:cNvSpPr/>
              <p:nvPr/>
            </p:nvSpPr>
            <p:spPr>
              <a:xfrm>
                <a:off x="623999" y="1274827"/>
                <a:ext cx="1886962" cy="422661"/>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 App</a:t>
                </a:r>
              </a:p>
            </p:txBody>
          </p:sp>
        </p:grpSp>
        <p:sp>
          <p:nvSpPr>
            <p:cNvPr id="79" name="Rectangle 78"/>
            <p:cNvSpPr/>
            <p:nvPr/>
          </p:nvSpPr>
          <p:spPr>
            <a:xfrm>
              <a:off x="5033285" y="975666"/>
              <a:ext cx="2343150" cy="1687178"/>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80" name="TextBox 79"/>
            <p:cNvSpPr txBox="1"/>
            <p:nvPr/>
          </p:nvSpPr>
          <p:spPr>
            <a:xfrm>
              <a:off x="2607337" y="1059059"/>
              <a:ext cx="951585" cy="230833"/>
            </a:xfrm>
            <a:prstGeom prst="rect">
              <a:avLst/>
            </a:prstGeom>
            <a:noFill/>
          </p:spPr>
          <p:txBody>
            <a:bodyPr vert="horz" wrap="none" lIns="0" tIns="0" rIns="0" bIns="0" rtlCol="0">
              <a:spAutoFit/>
            </a:bodyPr>
            <a:lstStyle/>
            <a:p>
              <a:pPr defTabSz="914377">
                <a:defRPr/>
              </a:pPr>
              <a:r>
                <a:rPr lang="en-US" sz="2000" b="1" kern="0" dirty="0">
                  <a:solidFill>
                    <a:srgbClr val="003C71"/>
                  </a:solidFill>
                </a:rPr>
                <a:t>Windows</a:t>
              </a:r>
            </a:p>
          </p:txBody>
        </p:sp>
        <p:sp>
          <p:nvSpPr>
            <p:cNvPr id="81" name="TextBox 80"/>
            <p:cNvSpPr txBox="1"/>
            <p:nvPr/>
          </p:nvSpPr>
          <p:spPr>
            <a:xfrm>
              <a:off x="5488432" y="1588422"/>
              <a:ext cx="1432862" cy="461665"/>
            </a:xfrm>
            <a:prstGeom prst="rect">
              <a:avLst/>
            </a:prstGeom>
            <a:noFill/>
          </p:spPr>
          <p:txBody>
            <a:bodyPr vert="horz" wrap="none" lIns="0" tIns="0" rIns="0" bIns="0" rtlCol="0">
              <a:spAutoFit/>
            </a:bodyPr>
            <a:lstStyle/>
            <a:p>
              <a:pPr algn="ctr" defTabSz="914377">
                <a:defRPr/>
              </a:pPr>
              <a:r>
                <a:rPr lang="en-US" sz="2000" b="1" kern="0" dirty="0">
                  <a:solidFill>
                    <a:srgbClr val="003C71"/>
                  </a:solidFill>
                </a:rPr>
                <a:t>Logix Control </a:t>
              </a:r>
            </a:p>
            <a:p>
              <a:pPr algn="ctr" defTabSz="914377">
                <a:defRPr/>
              </a:pPr>
              <a:r>
                <a:rPr lang="en-US" sz="2000" b="1" kern="0" dirty="0">
                  <a:solidFill>
                    <a:srgbClr val="003C71"/>
                  </a:solidFill>
                </a:rPr>
                <a:t>Engine</a:t>
              </a:r>
            </a:p>
          </p:txBody>
        </p:sp>
      </p:grpSp>
      <p:sp>
        <p:nvSpPr>
          <p:cNvPr id="85" name="TextBox 84"/>
          <p:cNvSpPr txBox="1"/>
          <p:nvPr/>
        </p:nvSpPr>
        <p:spPr>
          <a:xfrm>
            <a:off x="851535" y="1206261"/>
            <a:ext cx="4973216" cy="492443"/>
          </a:xfrm>
          <a:prstGeom prst="rect">
            <a:avLst/>
          </a:prstGeom>
          <a:noFill/>
        </p:spPr>
        <p:txBody>
          <a:bodyPr vert="horz" wrap="square" lIns="0" tIns="0" rIns="0" bIns="0" rtlCol="0">
            <a:spAutoFit/>
          </a:bodyPr>
          <a:lstStyle/>
          <a:p>
            <a:pPr defTabSz="913509"/>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ROCKWELL Compact </a:t>
            </a:r>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logix</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5480 controller</a:t>
            </a:r>
          </a:p>
        </p:txBody>
      </p:sp>
      <p:graphicFrame>
        <p:nvGraphicFramePr>
          <p:cNvPr id="19" name="Table 18"/>
          <p:cNvGraphicFramePr>
            <a:graphicFrameLocks noGrp="1"/>
          </p:cNvGraphicFramePr>
          <p:nvPr>
            <p:extLst>
              <p:ext uri="{D42A27DB-BD31-4B8C-83A1-F6EECF244321}">
                <p14:modId xmlns:p14="http://schemas.microsoft.com/office/powerpoint/2010/main" val="2096322769"/>
              </p:ext>
            </p:extLst>
          </p:nvPr>
        </p:nvGraphicFramePr>
        <p:xfrm>
          <a:off x="6496399" y="2335212"/>
          <a:ext cx="5511181" cy="3260346"/>
        </p:xfrm>
        <a:graphic>
          <a:graphicData uri="http://schemas.openxmlformats.org/drawingml/2006/table">
            <a:tbl>
              <a:tblPr firstRow="1" bandRow="1">
                <a:tableStyleId>{5C22544A-7EE6-4342-B048-85BDC9FD1C3A}</a:tableStyleId>
              </a:tblPr>
              <a:tblGrid>
                <a:gridCol w="2160857"/>
                <a:gridCol w="3350324"/>
              </a:tblGrid>
              <a:tr h="721980">
                <a:tc>
                  <a:txBody>
                    <a:bodyPr/>
                    <a:lstStyle/>
                    <a:p>
                      <a:r>
                        <a:rPr lang="en-US" sz="2400" b="1" kern="1200" dirty="0" smtClean="0">
                          <a:solidFill>
                            <a:schemeClr val="lt1"/>
                          </a:solidFill>
                          <a:latin typeface="+mn-lt"/>
                          <a:ea typeface="+mn-ea"/>
                          <a:cs typeface="+mn-cs"/>
                        </a:rPr>
                        <a:t>Opportunity</a:t>
                      </a:r>
                      <a:endParaRPr lang="en-US" sz="2400" b="1" kern="1200" dirty="0">
                        <a:solidFill>
                          <a:schemeClr val="lt1"/>
                        </a:solidFill>
                        <a:latin typeface="+mn-lt"/>
                        <a:ea typeface="+mn-ea"/>
                        <a:cs typeface="+mn-cs"/>
                      </a:endParaRPr>
                    </a:p>
                  </a:txBody>
                  <a:tcPr marL="121920" marR="121920" marT="60960" marB="60960"/>
                </a:tc>
                <a:tc>
                  <a:txBody>
                    <a:bodyPr/>
                    <a:lstStyle/>
                    <a:p>
                      <a:r>
                        <a:rPr lang="en-US" sz="2400" b="1" kern="1200" dirty="0" smtClean="0">
                          <a:solidFill>
                            <a:schemeClr val="lt1"/>
                          </a:solidFill>
                          <a:latin typeface="+mn-lt"/>
                          <a:ea typeface="+mn-ea"/>
                          <a:cs typeface="+mn-cs"/>
                        </a:rPr>
                        <a:t>Problems Solved</a:t>
                      </a:r>
                      <a:endParaRPr lang="en-US" sz="2400" b="1" kern="1200" dirty="0">
                        <a:solidFill>
                          <a:schemeClr val="lt1"/>
                        </a:solidFill>
                        <a:latin typeface="+mn-lt"/>
                        <a:ea typeface="+mn-ea"/>
                        <a:cs typeface="+mn-cs"/>
                      </a:endParaRPr>
                    </a:p>
                  </a:txBody>
                  <a:tcPr marL="121920" marR="121920" marT="60960" marB="60960"/>
                </a:tc>
              </a:tr>
              <a:tr h="2538366">
                <a:tc>
                  <a:txBody>
                    <a:bodyPr/>
                    <a:lstStyle/>
                    <a:p>
                      <a:r>
                        <a:rPr kumimoji="1" lang="en-US" sz="2100" dirty="0" smtClean="0"/>
                        <a:t>Core</a:t>
                      </a:r>
                      <a:r>
                        <a:rPr kumimoji="1" lang="en-US" sz="2100" baseline="0" dirty="0" smtClean="0"/>
                        <a:t> CPU with real-time Hypervisor</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Ability to run Windows Applications alongside </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real-time Control Engine</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Leveraging existing PLC install base and extending value/revenue stream of assets</a:t>
                      </a:r>
                    </a:p>
                  </a:txBody>
                  <a:tcPr marL="121920" marR="121920" marT="60960" marB="60960"/>
                </a:tc>
              </a:tr>
            </a:tbl>
          </a:graphicData>
        </a:graphic>
      </p:graphicFrame>
      <p:sp>
        <p:nvSpPr>
          <p:cNvPr id="17"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13</a:t>
            </a:r>
            <a:endParaRPr sz="1600" dirty="0"/>
          </a:p>
        </p:txBody>
      </p:sp>
    </p:spTree>
    <p:extLst>
      <p:ext uri="{BB962C8B-B14F-4D97-AF65-F5344CB8AC3E}">
        <p14:creationId xmlns:p14="http://schemas.microsoft.com/office/powerpoint/2010/main" val="8480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p:cNvSpPr>
          <p:nvPr/>
        </p:nvSpPr>
        <p:spPr>
          <a:xfrm>
            <a:off x="0" y="6458044"/>
            <a:ext cx="12192000" cy="25088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33" dirty="0">
                <a:solidFill>
                  <a:prstClr val="white"/>
                </a:solidFill>
              </a:rPr>
              <a:t>Intel Confidential</a:t>
            </a:r>
          </a:p>
        </p:txBody>
      </p:sp>
      <p:sp>
        <p:nvSpPr>
          <p:cNvPr id="17" name="TextBox 16"/>
          <p:cNvSpPr txBox="1"/>
          <p:nvPr/>
        </p:nvSpPr>
        <p:spPr>
          <a:xfrm>
            <a:off x="347894" y="112516"/>
            <a:ext cx="11218604" cy="738664"/>
          </a:xfrm>
          <a:prstGeom prst="rect">
            <a:avLst/>
          </a:prstGeom>
          <a:noFill/>
        </p:spPr>
        <p:txBody>
          <a:bodyPr vert="horz" wrap="square" lIns="0" tIns="0" rIns="0" bIns="0" rtlCol="0">
            <a:spAutoFit/>
          </a:bodyPr>
          <a:lstStyle/>
          <a:p>
            <a:pPr defTabSz="913509"/>
            <a:r>
              <a:rPr lang="en-US" sz="4800" dirty="0" smtClean="0">
                <a:solidFill>
                  <a:schemeClr val="accent3"/>
                </a:solidFill>
                <a:latin typeface="Intel Clear Pro" panose="020B0804020202060201" pitchFamily="34" charset="0"/>
                <a:ea typeface="Intel Clear Pro" panose="020B0804020202060201" pitchFamily="34" charset="0"/>
                <a:cs typeface="Intel Clear Pro" panose="020B0804020202060201" pitchFamily="34" charset="0"/>
              </a:rPr>
              <a:t>Workload</a:t>
            </a:r>
            <a:r>
              <a:rPr lang="en-US" sz="4800" dirty="0" smtClea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a:t>
            </a:r>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consolidation without virtualization</a:t>
            </a:r>
          </a:p>
        </p:txBody>
      </p:sp>
      <p:sp>
        <p:nvSpPr>
          <p:cNvPr id="18" name="Rectangle 17"/>
          <p:cNvSpPr/>
          <p:nvPr/>
        </p:nvSpPr>
        <p:spPr>
          <a:xfrm>
            <a:off x="1402156" y="1489185"/>
            <a:ext cx="3796003" cy="584775"/>
          </a:xfrm>
          <a:prstGeom prst="rect">
            <a:avLst/>
          </a:prstGeom>
        </p:spPr>
        <p:txBody>
          <a:bodyPr wrap="square">
            <a:spAutoFit/>
          </a:bodyPr>
          <a:lstStyle/>
          <a:p>
            <a:r>
              <a:rPr lang="en-US" sz="3200" dirty="0" err="1">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Beckhoff</a:t>
            </a:r>
            <a:r>
              <a:rPr lang="en-US" sz="32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 Cx2072 controller</a:t>
            </a:r>
            <a:endParaRPr lang="en-US" sz="3200" dirty="0"/>
          </a:p>
        </p:txBody>
      </p:sp>
      <p:grpSp>
        <p:nvGrpSpPr>
          <p:cNvPr id="21" name="Group 20"/>
          <p:cNvGrpSpPr/>
          <p:nvPr/>
        </p:nvGrpSpPr>
        <p:grpSpPr>
          <a:xfrm>
            <a:off x="492441" y="2264241"/>
            <a:ext cx="5983903" cy="3213119"/>
            <a:chOff x="2354907" y="928996"/>
            <a:chExt cx="4887552" cy="2409839"/>
          </a:xfrm>
        </p:grpSpPr>
        <p:sp>
          <p:nvSpPr>
            <p:cNvPr id="22" name="Rectangle 21"/>
            <p:cNvSpPr/>
            <p:nvPr/>
          </p:nvSpPr>
          <p:spPr>
            <a:xfrm>
              <a:off x="235490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23" name="Rectangle 22"/>
            <p:cNvSpPr/>
            <p:nvPr/>
          </p:nvSpPr>
          <p:spPr>
            <a:xfrm>
              <a:off x="2354907" y="2552772"/>
              <a:ext cx="4887552" cy="786063"/>
            </a:xfrm>
            <a:prstGeom prst="rect">
              <a:avLst/>
            </a:prstGeom>
            <a:solidFill>
              <a:srgbClr val="003C71">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endParaRPr lang="en-US" b="1" kern="0" dirty="0">
                <a:solidFill>
                  <a:srgbClr val="000000"/>
                </a:solidFill>
                <a:latin typeface="Intel Clear"/>
              </a:endParaRPr>
            </a:p>
            <a:p>
              <a:pPr algn="ctr" defTabSz="914377">
                <a:defRPr/>
              </a:pPr>
              <a:endParaRPr lang="en-US" b="1" kern="0" dirty="0">
                <a:solidFill>
                  <a:srgbClr val="000000"/>
                </a:solidFill>
                <a:latin typeface="Intel Clear"/>
              </a:endParaRPr>
            </a:p>
            <a:p>
              <a:pPr algn="ctr" defTabSz="914377">
                <a:defRPr/>
              </a:pPr>
              <a:r>
                <a:rPr lang="en-US" b="1" kern="0" dirty="0">
                  <a:solidFill>
                    <a:srgbClr val="000000"/>
                  </a:solidFill>
                  <a:latin typeface="Intel Clear"/>
                </a:rPr>
                <a:t>12-Core Xeon</a:t>
              </a:r>
            </a:p>
          </p:txBody>
        </p:sp>
        <p:sp>
          <p:nvSpPr>
            <p:cNvPr id="24" name="Rectangle 23"/>
            <p:cNvSpPr/>
            <p:nvPr/>
          </p:nvSpPr>
          <p:spPr>
            <a:xfrm>
              <a:off x="235490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25" name="TextBox 24"/>
            <p:cNvSpPr txBox="1"/>
            <p:nvPr/>
          </p:nvSpPr>
          <p:spPr>
            <a:xfrm>
              <a:off x="2508237" y="1058175"/>
              <a:ext cx="873307"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Machine </a:t>
              </a:r>
            </a:p>
            <a:p>
              <a:pPr defTabSz="914377">
                <a:defRPr/>
              </a:pPr>
              <a:r>
                <a:rPr lang="en-US" sz="2000" b="1" kern="0" dirty="0">
                  <a:solidFill>
                    <a:srgbClr val="003C71"/>
                  </a:solidFill>
                </a:rPr>
                <a:t>Vision</a:t>
              </a:r>
            </a:p>
          </p:txBody>
        </p:sp>
        <p:sp>
          <p:nvSpPr>
            <p:cNvPr id="26" name="Rectangle 25"/>
            <p:cNvSpPr/>
            <p:nvPr/>
          </p:nvSpPr>
          <p:spPr>
            <a:xfrm>
              <a:off x="2693617"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7" name="Rectangle 26"/>
            <p:cNvSpPr/>
            <p:nvPr/>
          </p:nvSpPr>
          <p:spPr>
            <a:xfrm>
              <a:off x="6467543" y="2609117"/>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8" name="Rectangle 27"/>
            <p:cNvSpPr/>
            <p:nvPr/>
          </p:nvSpPr>
          <p:spPr>
            <a:xfrm>
              <a:off x="4539467" y="2604803"/>
              <a:ext cx="430449" cy="343013"/>
            </a:xfrm>
            <a:prstGeom prst="rect">
              <a:avLst/>
            </a:prstGeom>
            <a:solidFill>
              <a:srgbClr val="003C71"/>
            </a:solidFill>
            <a:ln w="9525" cap="flat" cmpd="sng" algn="ctr">
              <a:noFill/>
              <a:prstDash val="solid"/>
            </a:ln>
            <a:effectLst/>
          </p:spPr>
          <p:txBody>
            <a:bodyPr rtlCol="0" anchor="ctr"/>
            <a:lstStyle/>
            <a:p>
              <a:pPr algn="ctr" defTabSz="914377">
                <a:defRPr/>
              </a:pPr>
              <a:endParaRPr lang="en-US" kern="0">
                <a:solidFill>
                  <a:prstClr val="white"/>
                </a:solidFill>
                <a:latin typeface="Intel Clear"/>
              </a:endParaRPr>
            </a:p>
          </p:txBody>
        </p:sp>
        <p:sp>
          <p:nvSpPr>
            <p:cNvPr id="29" name="TextBox 28"/>
            <p:cNvSpPr txBox="1"/>
            <p:nvPr/>
          </p:nvSpPr>
          <p:spPr>
            <a:xfrm>
              <a:off x="5619251"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sp>
          <p:nvSpPr>
            <p:cNvPr id="30" name="Rectangle 29"/>
            <p:cNvSpPr/>
            <p:nvPr/>
          </p:nvSpPr>
          <p:spPr>
            <a:xfrm>
              <a:off x="4150826" y="928996"/>
              <a:ext cx="1202138"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1" name="Rectangle 30"/>
            <p:cNvSpPr/>
            <p:nvPr/>
          </p:nvSpPr>
          <p:spPr>
            <a:xfrm>
              <a:off x="4150826" y="1961929"/>
              <a:ext cx="1202138"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2" name="TextBox 31"/>
            <p:cNvSpPr txBox="1"/>
            <p:nvPr/>
          </p:nvSpPr>
          <p:spPr>
            <a:xfrm>
              <a:off x="4229302" y="1058174"/>
              <a:ext cx="1081486" cy="461665"/>
            </a:xfrm>
            <a:prstGeom prst="rect">
              <a:avLst/>
            </a:prstGeom>
            <a:noFill/>
          </p:spPr>
          <p:txBody>
            <a:bodyPr vert="horz" wrap="none" lIns="0" tIns="0" rIns="0" bIns="0" rtlCol="0">
              <a:spAutoFit/>
            </a:bodyPr>
            <a:lstStyle/>
            <a:p>
              <a:pPr defTabSz="914377">
                <a:defRPr/>
              </a:pPr>
              <a:r>
                <a:rPr lang="en-US" sz="2000" b="1" kern="0" dirty="0">
                  <a:solidFill>
                    <a:srgbClr val="003C71"/>
                  </a:solidFill>
                </a:rPr>
                <a:t>System </a:t>
              </a:r>
            </a:p>
            <a:p>
              <a:pPr defTabSz="914377">
                <a:defRPr/>
              </a:pPr>
              <a:r>
                <a:rPr lang="en-US" sz="2000" b="1" kern="0" dirty="0">
                  <a:solidFill>
                    <a:srgbClr val="003C71"/>
                  </a:solidFill>
                </a:rPr>
                <a:t>Monitoring</a:t>
              </a:r>
            </a:p>
          </p:txBody>
        </p:sp>
        <p:sp>
          <p:nvSpPr>
            <p:cNvPr id="33" name="Rectangle 32"/>
            <p:cNvSpPr/>
            <p:nvPr/>
          </p:nvSpPr>
          <p:spPr>
            <a:xfrm>
              <a:off x="6133897" y="928996"/>
              <a:ext cx="1108562" cy="1359677"/>
            </a:xfrm>
            <a:prstGeom prst="rect">
              <a:avLst/>
            </a:prstGeom>
            <a:solidFill>
              <a:srgbClr val="B1BABF"/>
            </a:solidFill>
            <a:ln w="9525" cap="flat" cmpd="sng" algn="ctr">
              <a:noFill/>
              <a:prstDash val="solid"/>
            </a:ln>
            <a:effectLst/>
          </p:spPr>
          <p:txBody>
            <a:bodyPr rtlCol="0" anchor="ctr"/>
            <a:lstStyle/>
            <a:p>
              <a:pPr algn="ctr" defTabSz="914377">
                <a:defRPr/>
              </a:pPr>
              <a:endParaRPr lang="en-US" kern="0" dirty="0">
                <a:solidFill>
                  <a:prstClr val="white"/>
                </a:solidFill>
                <a:latin typeface="Intel Clear"/>
              </a:endParaRPr>
            </a:p>
          </p:txBody>
        </p:sp>
        <p:sp>
          <p:nvSpPr>
            <p:cNvPr id="34" name="Rectangle 33"/>
            <p:cNvSpPr/>
            <p:nvPr/>
          </p:nvSpPr>
          <p:spPr>
            <a:xfrm>
              <a:off x="6133897" y="1961929"/>
              <a:ext cx="1108562" cy="316996"/>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377">
                <a:defRPr/>
              </a:pPr>
              <a:r>
                <a:rPr lang="en-US" sz="1600" b="1" kern="0" dirty="0">
                  <a:solidFill>
                    <a:srgbClr val="000000"/>
                  </a:solidFill>
                  <a:latin typeface="Intel Clear"/>
                </a:rPr>
                <a:t>Windows</a:t>
              </a:r>
            </a:p>
          </p:txBody>
        </p:sp>
        <p:sp>
          <p:nvSpPr>
            <p:cNvPr id="35" name="TextBox 34"/>
            <p:cNvSpPr txBox="1"/>
            <p:nvPr/>
          </p:nvSpPr>
          <p:spPr>
            <a:xfrm>
              <a:off x="6287227" y="1058174"/>
              <a:ext cx="919133" cy="923329"/>
            </a:xfrm>
            <a:prstGeom prst="rect">
              <a:avLst/>
            </a:prstGeom>
            <a:noFill/>
          </p:spPr>
          <p:txBody>
            <a:bodyPr vert="horz" wrap="none" lIns="0" tIns="0" rIns="0" bIns="0" rtlCol="0">
              <a:spAutoFit/>
            </a:bodyPr>
            <a:lstStyle/>
            <a:p>
              <a:pPr defTabSz="914377">
                <a:defRPr/>
              </a:pPr>
              <a:r>
                <a:rPr lang="en-US" sz="2000" b="1" kern="0" dirty="0">
                  <a:solidFill>
                    <a:srgbClr val="003C71"/>
                  </a:solidFill>
                </a:rPr>
                <a:t>PLC</a:t>
              </a:r>
            </a:p>
            <a:p>
              <a:pPr defTabSz="914377">
                <a:defRPr/>
              </a:pPr>
              <a:r>
                <a:rPr lang="en-US" sz="2000" b="1" kern="0" dirty="0" err="1">
                  <a:solidFill>
                    <a:srgbClr val="003C71"/>
                  </a:solidFill>
                </a:rPr>
                <a:t>Realtime</a:t>
              </a:r>
              <a:r>
                <a:rPr lang="en-US" sz="2000" b="1" kern="0" dirty="0">
                  <a:solidFill>
                    <a:srgbClr val="003C71"/>
                  </a:solidFill>
                </a:rPr>
                <a:t> </a:t>
              </a:r>
            </a:p>
            <a:p>
              <a:pPr defTabSz="914377">
                <a:defRPr/>
              </a:pPr>
              <a:r>
                <a:rPr lang="en-US" sz="2000" b="1" kern="0" dirty="0">
                  <a:solidFill>
                    <a:srgbClr val="003C71"/>
                  </a:solidFill>
                </a:rPr>
                <a:t>Control </a:t>
              </a:r>
            </a:p>
            <a:p>
              <a:pPr defTabSz="914377">
                <a:defRPr/>
              </a:pPr>
              <a:endParaRPr lang="en-US" sz="2000" b="1" kern="0" dirty="0">
                <a:solidFill>
                  <a:srgbClr val="003C71"/>
                </a:solidFill>
              </a:endParaRPr>
            </a:p>
          </p:txBody>
        </p:sp>
        <p:sp>
          <p:nvSpPr>
            <p:cNvPr id="36" name="TextBox 35"/>
            <p:cNvSpPr txBox="1"/>
            <p:nvPr/>
          </p:nvSpPr>
          <p:spPr>
            <a:xfrm>
              <a:off x="3383312" y="2536035"/>
              <a:ext cx="468732" cy="369332"/>
            </a:xfrm>
            <a:prstGeom prst="rect">
              <a:avLst/>
            </a:prstGeom>
            <a:noFill/>
          </p:spPr>
          <p:txBody>
            <a:bodyPr vert="horz" wrap="none" lIns="0" tIns="0" rIns="0" bIns="0" rtlCol="0">
              <a:spAutoFit/>
            </a:bodyPr>
            <a:lstStyle/>
            <a:p>
              <a:pPr defTabSz="914377">
                <a:defRPr/>
              </a:pPr>
              <a:r>
                <a:rPr lang="en-US" sz="3200" kern="0" dirty="0">
                  <a:solidFill>
                    <a:srgbClr val="003C71"/>
                  </a:solidFill>
                </a:rPr>
                <a:t>……</a:t>
              </a:r>
            </a:p>
          </p:txBody>
        </p:sp>
        <p:cxnSp>
          <p:nvCxnSpPr>
            <p:cNvPr id="37" name="Straight Connector 36"/>
            <p:cNvCxnSpPr>
              <a:stCxn id="24" idx="2"/>
              <a:endCxn id="26" idx="0"/>
            </p:cNvCxnSpPr>
            <p:nvPr/>
          </p:nvCxnSpPr>
          <p:spPr>
            <a:xfrm flipH="1">
              <a:off x="2908842" y="2278924"/>
              <a:ext cx="347" cy="330194"/>
            </a:xfrm>
            <a:prstGeom prst="line">
              <a:avLst/>
            </a:prstGeom>
            <a:noFill/>
            <a:ln w="25400" cap="flat" cmpd="sng" algn="ctr">
              <a:solidFill>
                <a:sysClr val="window" lastClr="FFFFFF"/>
              </a:solidFill>
              <a:prstDash val="solid"/>
            </a:ln>
            <a:effectLst/>
          </p:spPr>
        </p:cxnSp>
        <p:cxnSp>
          <p:nvCxnSpPr>
            <p:cNvPr id="38" name="Straight Connector 37"/>
            <p:cNvCxnSpPr/>
            <p:nvPr/>
          </p:nvCxnSpPr>
          <p:spPr>
            <a:xfrm flipH="1">
              <a:off x="4754691" y="2273537"/>
              <a:ext cx="347" cy="330194"/>
            </a:xfrm>
            <a:prstGeom prst="line">
              <a:avLst/>
            </a:prstGeom>
            <a:noFill/>
            <a:ln w="25400" cap="flat" cmpd="sng" algn="ctr">
              <a:solidFill>
                <a:sysClr val="window" lastClr="FFFFFF"/>
              </a:solidFill>
              <a:prstDash val="solid"/>
            </a:ln>
            <a:effectLst/>
          </p:spPr>
        </p:cxnSp>
        <p:cxnSp>
          <p:nvCxnSpPr>
            <p:cNvPr id="39" name="Straight Connector 38"/>
            <p:cNvCxnSpPr/>
            <p:nvPr/>
          </p:nvCxnSpPr>
          <p:spPr>
            <a:xfrm flipH="1">
              <a:off x="6680978" y="2267041"/>
              <a:ext cx="347" cy="330194"/>
            </a:xfrm>
            <a:prstGeom prst="line">
              <a:avLst/>
            </a:prstGeom>
            <a:noFill/>
            <a:ln w="25400" cap="flat" cmpd="sng" algn="ctr">
              <a:solidFill>
                <a:sysClr val="window" lastClr="FFFFFF"/>
              </a:solidFill>
              <a:prstDash val="solid"/>
            </a:ln>
            <a:effectLst/>
          </p:spPr>
        </p:cxnSp>
        <p:sp>
          <p:nvSpPr>
            <p:cNvPr id="40" name="TextBox 39"/>
            <p:cNvSpPr txBox="1"/>
            <p:nvPr/>
          </p:nvSpPr>
          <p:spPr>
            <a:xfrm>
              <a:off x="3143256" y="2314869"/>
              <a:ext cx="1503822" cy="230833"/>
            </a:xfrm>
            <a:prstGeom prst="rect">
              <a:avLst/>
            </a:prstGeom>
            <a:noFill/>
          </p:spPr>
          <p:txBody>
            <a:bodyPr vert="horz" wrap="square" lIns="0" tIns="0" rIns="0" bIns="0" rtlCol="0">
              <a:spAutoFit/>
            </a:bodyPr>
            <a:lstStyle/>
            <a:p>
              <a:pPr defTabSz="914377">
                <a:defRPr/>
              </a:pPr>
              <a:r>
                <a:rPr lang="en-US" sz="2000" b="1" kern="0" dirty="0">
                  <a:solidFill>
                    <a:prstClr val="white"/>
                  </a:solidFill>
                </a:rPr>
                <a:t>No Hypervisor</a:t>
              </a:r>
            </a:p>
          </p:txBody>
        </p:sp>
      </p:grpSp>
      <p:graphicFrame>
        <p:nvGraphicFramePr>
          <p:cNvPr id="41" name="Table 40"/>
          <p:cNvGraphicFramePr>
            <a:graphicFrameLocks noGrp="1"/>
          </p:cNvGraphicFramePr>
          <p:nvPr>
            <p:extLst/>
          </p:nvPr>
        </p:nvGraphicFramePr>
        <p:xfrm>
          <a:off x="6854930" y="2127987"/>
          <a:ext cx="5101021" cy="3825240"/>
        </p:xfrm>
        <a:graphic>
          <a:graphicData uri="http://schemas.openxmlformats.org/drawingml/2006/table">
            <a:tbl>
              <a:tblPr firstRow="1" bandRow="1">
                <a:tableStyleId>{5C22544A-7EE6-4342-B048-85BDC9FD1C3A}</a:tableStyleId>
              </a:tblPr>
              <a:tblGrid>
                <a:gridCol w="2000040"/>
                <a:gridCol w="3100981"/>
              </a:tblGrid>
              <a:tr h="1097280">
                <a:tc>
                  <a:txBody>
                    <a:bodyPr/>
                    <a:lstStyle/>
                    <a:p>
                      <a:r>
                        <a:rPr lang="en-US" sz="3200" dirty="0" smtClean="0"/>
                        <a:t>Opportunity</a:t>
                      </a:r>
                      <a:endParaRPr lang="en-US" sz="3200" dirty="0">
                        <a:solidFill>
                          <a:schemeClr val="bg1"/>
                        </a:solidFill>
                      </a:endParaRPr>
                    </a:p>
                  </a:txBody>
                  <a:tcPr marL="121920" marR="121920" marT="60960" marB="60960"/>
                </a:tc>
                <a:tc>
                  <a:txBody>
                    <a:bodyPr/>
                    <a:lstStyle/>
                    <a:p>
                      <a:r>
                        <a:rPr lang="en-US" sz="3200" dirty="0" smtClean="0"/>
                        <a:t>Problems</a:t>
                      </a:r>
                      <a:r>
                        <a:rPr lang="en-US" sz="3200" baseline="0" dirty="0" smtClean="0"/>
                        <a:t> Solved</a:t>
                      </a:r>
                      <a:endParaRPr lang="en-US" sz="3200" dirty="0">
                        <a:solidFill>
                          <a:schemeClr val="bg1"/>
                        </a:solidFill>
                      </a:endParaRPr>
                    </a:p>
                  </a:txBody>
                  <a:tcPr marL="121920" marR="121920" marT="60960" marB="60960"/>
                </a:tc>
              </a:tr>
              <a:tr h="2682240">
                <a:tc>
                  <a:txBody>
                    <a:bodyPr/>
                    <a:lstStyle/>
                    <a:p>
                      <a:r>
                        <a:rPr kumimoji="1" lang="en-US" sz="2100" dirty="0" smtClean="0"/>
                        <a:t>High-end multi core Xeon</a:t>
                      </a:r>
                      <a:r>
                        <a:rPr kumimoji="1" lang="en-US" sz="2100" baseline="0" dirty="0" smtClean="0"/>
                        <a:t> CPUs</a:t>
                      </a:r>
                      <a:endParaRPr lang="en-US" sz="2100" dirty="0">
                        <a:solidFill>
                          <a:schemeClr val="bg1"/>
                        </a:solidFill>
                      </a:endParaRPr>
                    </a:p>
                  </a:txBody>
                  <a:tcPr marL="121920" marR="121920" marT="60960" marB="60960"/>
                </a:tc>
                <a:tc>
                  <a:txBody>
                    <a:bodyPr/>
                    <a:lstStyle/>
                    <a:p>
                      <a:pPr marL="171450" indent="-171450">
                        <a:spcBef>
                          <a:spcPts val="0"/>
                        </a:spcBef>
                        <a:buFont typeface="Wingdings" panose="05000000000000000000" pitchFamily="2" charset="2"/>
                        <a:buChar char="§"/>
                      </a:pPr>
                      <a:r>
                        <a:rPr lang="en-US" sz="1900" dirty="0" smtClean="0"/>
                        <a:t>Maximum performance by</a:t>
                      </a:r>
                      <a:r>
                        <a:rPr lang="en-US" sz="1900" baseline="0" dirty="0" smtClean="0"/>
                        <a:t> direct assignment of workloads to cores (no Hypervisor)</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Differentiation over competitor products</a:t>
                      </a:r>
                    </a:p>
                    <a:p>
                      <a:pPr marL="171450" indent="-171450">
                        <a:spcBef>
                          <a:spcPts val="0"/>
                        </a:spcBef>
                        <a:buFont typeface="Wingdings" panose="05000000000000000000" pitchFamily="2" charset="2"/>
                        <a:buChar char="§"/>
                      </a:pP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Workloads assigned statically from </a:t>
                      </a:r>
                      <a:r>
                        <a:rPr kumimoji="0" lang="en-US" sz="1900" b="0" i="0" u="none" strike="noStrike" kern="1200" cap="none" spc="0" normalizeH="0" baseline="0" noProof="0" dirty="0" err="1" smtClean="0">
                          <a:ln>
                            <a:noFill/>
                          </a:ln>
                          <a:solidFill>
                            <a:schemeClr val="bg1"/>
                          </a:solidFill>
                          <a:effectLst/>
                          <a:uLnTx/>
                          <a:uFillTx/>
                          <a:latin typeface="+mn-lt"/>
                          <a:ea typeface="+mn-ea"/>
                          <a:cs typeface="Intel Clear" panose="020B0604020203020204" pitchFamily="34" charset="0"/>
                        </a:rPr>
                        <a:t>Twincat</a:t>
                      </a:r>
                      <a:r>
                        <a:rPr kumimoji="0" lang="en-US" sz="1900" b="0" i="0" u="none" strike="noStrike" kern="1200" cap="none" spc="0" normalizeH="0" baseline="0" noProof="0" dirty="0" smtClean="0">
                          <a:ln>
                            <a:noFill/>
                          </a:ln>
                          <a:solidFill>
                            <a:schemeClr val="bg1"/>
                          </a:solidFill>
                          <a:effectLst/>
                          <a:uLnTx/>
                          <a:uFillTx/>
                          <a:latin typeface="+mn-lt"/>
                          <a:ea typeface="+mn-ea"/>
                          <a:cs typeface="Intel Clear" panose="020B0604020203020204" pitchFamily="34" charset="0"/>
                        </a:rPr>
                        <a:t> environment</a:t>
                      </a:r>
                    </a:p>
                  </a:txBody>
                  <a:tcPr marL="121920" marR="121920" marT="60960" marB="60960"/>
                </a:tc>
              </a:tr>
            </a:tbl>
          </a:graphicData>
        </a:graphic>
      </p:graphicFrame>
      <p:sp>
        <p:nvSpPr>
          <p:cNvPr id="42" name="Slide Number Placeholder 3"/>
          <p:cNvSpPr>
            <a:spLocks noGrp="1"/>
          </p:cNvSpPr>
          <p:nvPr>
            <p:ph type="sldNum" sz="quarter" idx="4294967295"/>
          </p:nvPr>
        </p:nvSpPr>
        <p:spPr>
          <a:xfrm>
            <a:off x="11797823" y="6513416"/>
            <a:ext cx="243656" cy="246221"/>
          </a:xfrm>
          <a:prstGeom prst="rect">
            <a:avLst/>
          </a:prstGeom>
        </p:spPr>
        <p:txBody>
          <a:bodyPr/>
          <a:lstStyle/>
          <a:p>
            <a:pPr eaLnBrk="0" fontAlgn="base" hangingPunct="0">
              <a:spcBef>
                <a:spcPct val="50000"/>
              </a:spcBef>
              <a:spcAft>
                <a:spcPct val="0"/>
              </a:spcAft>
            </a:pPr>
            <a:r>
              <a:rPr lang="en-US" sz="1600" dirty="0"/>
              <a:t>14</a:t>
            </a:r>
            <a:endParaRPr sz="1600" dirty="0"/>
          </a:p>
        </p:txBody>
      </p:sp>
    </p:spTree>
    <p:extLst>
      <p:ext uri="{BB962C8B-B14F-4D97-AF65-F5344CB8AC3E}">
        <p14:creationId xmlns:p14="http://schemas.microsoft.com/office/powerpoint/2010/main" val="11858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34</a:t>
            </a:fld>
            <a:endParaRPr lang="en-US" dirty="0">
              <a:solidFill>
                <a:prstClr val="white"/>
              </a:solidFill>
            </a:endParaRPr>
          </a:p>
        </p:txBody>
      </p:sp>
      <p:sp>
        <p:nvSpPr>
          <p:cNvPr id="5" name="Content Placeholder 4"/>
          <p:cNvSpPr>
            <a:spLocks noGrp="1"/>
          </p:cNvSpPr>
          <p:nvPr>
            <p:ph sz="quarter" idx="15"/>
          </p:nvPr>
        </p:nvSpPr>
        <p:spPr/>
        <p:txBody>
          <a:bodyPr/>
          <a:lstStyle/>
          <a:p>
            <a:endParaRPr lang="en-US"/>
          </a:p>
        </p:txBody>
      </p:sp>
      <p:pic>
        <p:nvPicPr>
          <p:cNvPr id="10" name="Picture 9"/>
          <p:cNvPicPr>
            <a:picLocks noChangeAspect="1"/>
          </p:cNvPicPr>
          <p:nvPr/>
        </p:nvPicPr>
        <p:blipFill>
          <a:blip r:embed="rId2"/>
          <a:stretch>
            <a:fillRect/>
          </a:stretch>
        </p:blipFill>
        <p:spPr>
          <a:xfrm>
            <a:off x="-2116" y="0"/>
            <a:ext cx="12192000" cy="6051035"/>
          </a:xfrm>
          <a:prstGeom prst="rect">
            <a:avLst/>
          </a:prstGeom>
        </p:spPr>
      </p:pic>
    </p:spTree>
    <p:extLst>
      <p:ext uri="{BB962C8B-B14F-4D97-AF65-F5344CB8AC3E}">
        <p14:creationId xmlns:p14="http://schemas.microsoft.com/office/powerpoint/2010/main" val="239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alpha val="90000"/>
                  </a:schemeClr>
                </a:solidFill>
              </a:rPr>
              <a:t>Installing</a:t>
            </a:r>
            <a:r>
              <a:rPr lang="en-US" dirty="0" smtClean="0"/>
              <a:t> RT-tests</a:t>
            </a:r>
            <a:endParaRPr lang="en-US" dirty="0"/>
          </a:p>
        </p:txBody>
      </p:sp>
      <p:sp>
        <p:nvSpPr>
          <p:cNvPr id="3" name="Text Placeholder 2"/>
          <p:cNvSpPr>
            <a:spLocks noGrp="1"/>
          </p:cNvSpPr>
          <p:nvPr>
            <p:ph type="body" sz="quarter" idx="13"/>
          </p:nvPr>
        </p:nvSpPr>
        <p:spPr>
          <a:xfrm>
            <a:off x="471951" y="6071479"/>
            <a:ext cx="11248101" cy="335861"/>
          </a:xfrm>
        </p:spPr>
        <p:txBody>
          <a:bodyPr/>
          <a:lstStyle/>
          <a:p>
            <a:endParaRPr lang="en-US" sz="2000" dirty="0" smtClean="0"/>
          </a:p>
        </p:txBody>
      </p:sp>
      <p:sp>
        <p:nvSpPr>
          <p:cNvPr id="4" name="Content Placeholder 3"/>
          <p:cNvSpPr>
            <a:spLocks noGrp="1"/>
          </p:cNvSpPr>
          <p:nvPr>
            <p:ph sz="quarter" idx="15"/>
          </p:nvPr>
        </p:nvSpPr>
        <p:spPr>
          <a:xfrm>
            <a:off x="471951" y="1233489"/>
            <a:ext cx="11248562" cy="2301020"/>
          </a:xfrm>
        </p:spPr>
        <p:txBody>
          <a:bodyPr/>
          <a:lstStyle/>
          <a:p>
            <a:r>
              <a:rPr lang="en-US" b="1" dirty="0" err="1"/>
              <a:t>pmgtest</a:t>
            </a:r>
            <a:r>
              <a:rPr lang="en-US" dirty="0"/>
              <a:t> – start pairs of threads and measure the latency of the </a:t>
            </a:r>
            <a:r>
              <a:rPr lang="en-US" dirty="0" err="1"/>
              <a:t>interprocess</a:t>
            </a:r>
            <a:r>
              <a:rPr lang="en-US" dirty="0"/>
              <a:t> communication</a:t>
            </a:r>
          </a:p>
          <a:p>
            <a:r>
              <a:rPr lang="en-US" b="1" dirty="0" err="1"/>
              <a:t>cyclictest</a:t>
            </a:r>
            <a:r>
              <a:rPr lang="en-US" dirty="0"/>
              <a:t> – test the latency of switching between processes</a:t>
            </a:r>
          </a:p>
          <a:p>
            <a:r>
              <a:rPr lang="en-US" b="1" dirty="0" err="1"/>
              <a:t>ptsematest</a:t>
            </a:r>
            <a:r>
              <a:rPr lang="en-US" dirty="0"/>
              <a:t> – start pairs of threads and measure the latency of communications through POSIX </a:t>
            </a:r>
            <a:r>
              <a:rPr lang="en-US" dirty="0" err="1"/>
              <a:t>mutexes</a:t>
            </a:r>
            <a:r>
              <a:rPr lang="en-US" dirty="0"/>
              <a:t>.</a:t>
            </a:r>
          </a:p>
          <a:p>
            <a:r>
              <a:rPr lang="en-US" b="1" dirty="0" err="1"/>
              <a:t>svsematest</a:t>
            </a:r>
            <a:r>
              <a:rPr lang="en-US" dirty="0"/>
              <a:t> – start pairs of threads and measure the latency of communications through SYSV </a:t>
            </a:r>
            <a:r>
              <a:rPr lang="en-US" dirty="0" err="1"/>
              <a:t>mutexes</a:t>
            </a:r>
            <a:r>
              <a:rPr lang="en-US" dirty="0"/>
              <a:t>.</a:t>
            </a:r>
          </a:p>
          <a:p>
            <a:r>
              <a:rPr lang="en-US" b="1" dirty="0" err="1"/>
              <a:t>hackbench</a:t>
            </a:r>
            <a:r>
              <a:rPr lang="en-US" dirty="0"/>
              <a:t> – stress test the Linux scheduler using processes communication through sockets or pipes.</a:t>
            </a:r>
          </a:p>
          <a:p>
            <a:r>
              <a:rPr lang="en-US" b="1" dirty="0" err="1"/>
              <a:t>sendme</a:t>
            </a:r>
            <a:r>
              <a:rPr lang="en-US" dirty="0"/>
              <a:t> – sends a signal from a driver to a user and measures the latency</a:t>
            </a:r>
          </a:p>
          <a:p>
            <a:r>
              <a:rPr lang="en-US" b="1" dirty="0" err="1"/>
              <a:t>signaltest</a:t>
            </a:r>
            <a:r>
              <a:rPr lang="en-US" dirty="0"/>
              <a:t> – measures latency of POSIX signals</a:t>
            </a:r>
          </a:p>
          <a:p>
            <a:endParaRPr lang="en-US" dirty="0"/>
          </a:p>
          <a:p>
            <a:endParaRPr lang="en-US" dirty="0"/>
          </a:p>
        </p:txBody>
      </p:sp>
    </p:spTree>
    <p:extLst>
      <p:ext uri="{BB962C8B-B14F-4D97-AF65-F5344CB8AC3E}">
        <p14:creationId xmlns:p14="http://schemas.microsoft.com/office/powerpoint/2010/main" val="39300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solidFill>
                  <a:schemeClr val="accent3">
                    <a:alpha val="90000"/>
                  </a:schemeClr>
                </a:solidFill>
              </a:rPr>
              <a:t>MEASURING</a:t>
            </a:r>
            <a:r>
              <a:rPr lang="en-US" cap="all" dirty="0"/>
              <a:t> LATENCY: </a:t>
            </a:r>
            <a:r>
              <a:rPr lang="en-US" cap="all" dirty="0" smtClean="0"/>
              <a:t>CYCLICTEST</a:t>
            </a:r>
            <a:endParaRPr lang="en-US" dirty="0"/>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p:txBody>
          <a:bodyPr/>
          <a:lstStyle/>
          <a:p>
            <a:endParaRPr lang="en-US"/>
          </a:p>
        </p:txBody>
      </p:sp>
    </p:spTree>
    <p:extLst>
      <p:ext uri="{BB962C8B-B14F-4D97-AF65-F5344CB8AC3E}">
        <p14:creationId xmlns:p14="http://schemas.microsoft.com/office/powerpoint/2010/main" val="171118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7484" y="411797"/>
            <a:ext cx="10972800" cy="772840"/>
          </a:xfrm>
        </p:spPr>
        <p:txBody>
          <a:bodyPr/>
          <a:lstStyle/>
          <a:p>
            <a:r>
              <a:rPr lang="en-US" dirty="0" smtClean="0">
                <a:solidFill>
                  <a:schemeClr val="tx1"/>
                </a:solidFill>
              </a:rPr>
              <a:t>Resources</a:t>
            </a:r>
            <a:endParaRPr lang="en-US" dirty="0">
              <a:solidFill>
                <a:schemeClr val="tx1"/>
              </a:solidFill>
            </a:endParaRPr>
          </a:p>
        </p:txBody>
      </p:sp>
      <p:sp>
        <p:nvSpPr>
          <p:cNvPr id="4" name="Content Placeholder 3"/>
          <p:cNvSpPr>
            <a:spLocks noGrp="1"/>
          </p:cNvSpPr>
          <p:nvPr>
            <p:ph sz="quarter" idx="13"/>
          </p:nvPr>
        </p:nvSpPr>
        <p:spPr/>
        <p:txBody>
          <a:bodyPr/>
          <a:lstStyle/>
          <a:p>
            <a:r>
              <a:rPr lang="en-US" dirty="0">
                <a:hlinkClick r:id="rId3"/>
              </a:rPr>
              <a:t>https://</a:t>
            </a:r>
            <a:r>
              <a:rPr lang="en-US" dirty="0" smtClean="0">
                <a:hlinkClick r:id="rId3"/>
              </a:rPr>
              <a:t>software.intel.com/en-us/articles/intel-virtualization-technology-for-directed-io-vt-d-enhancing-intel-platforms-for-efficient-virtualization-of-io-devices</a:t>
            </a:r>
            <a:endParaRPr lang="en-US" dirty="0" smtClean="0"/>
          </a:p>
          <a:p>
            <a:endParaRPr lang="en-US" dirty="0"/>
          </a:p>
        </p:txBody>
      </p:sp>
    </p:spTree>
    <p:extLst>
      <p:ext uri="{BB962C8B-B14F-4D97-AF65-F5344CB8AC3E}">
        <p14:creationId xmlns:p14="http://schemas.microsoft.com/office/powerpoint/2010/main" val="276043931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97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1951" y="304703"/>
            <a:ext cx="11248101" cy="867930"/>
          </a:xfrm>
        </p:spPr>
        <p:txBody>
          <a:bodyPr/>
          <a:lstStyle/>
          <a:p>
            <a:pPr algn="l"/>
            <a:r>
              <a:rPr lang="en-US" sz="4800" dirty="0">
                <a:solidFill>
                  <a:schemeClr val="accent3">
                    <a:alpha val="90000"/>
                  </a:schemeClr>
                </a:solidFill>
              </a:rPr>
              <a:t>WORKLOAD</a:t>
            </a:r>
            <a:r>
              <a:rPr lang="en-US" sz="4800" dirty="0"/>
              <a:t> Consolidation for edge computing</a:t>
            </a:r>
            <a:br>
              <a:rPr lang="en-US" sz="4800" dirty="0"/>
            </a:br>
            <a:r>
              <a:rPr lang="en-US" sz="2400" dirty="0">
                <a:latin typeface="+mn-lt"/>
              </a:rPr>
              <a:t>6 Enabling Technology Pillars Powered by IA + Workload Accelerators </a:t>
            </a:r>
            <a:endParaRPr lang="en-US" sz="5333" dirty="0">
              <a:solidFill>
                <a:schemeClr val="accent4"/>
              </a:solidFill>
              <a:latin typeface="+mn-lt"/>
            </a:endParaRPr>
          </a:p>
        </p:txBody>
      </p:sp>
      <p:sp>
        <p:nvSpPr>
          <p:cNvPr id="3" name="Text Placeholder 2"/>
          <p:cNvSpPr>
            <a:spLocks noGrp="1"/>
          </p:cNvSpPr>
          <p:nvPr>
            <p:ph type="body" sz="quarter" idx="13"/>
          </p:nvPr>
        </p:nvSpPr>
        <p:spPr/>
        <p:txBody>
          <a:bodyPr/>
          <a:lstStyle/>
          <a:p>
            <a:endParaRPr lang="en-US"/>
          </a:p>
        </p:txBody>
      </p:sp>
      <p:pic>
        <p:nvPicPr>
          <p:cNvPr id="7" name="Picture 6" descr="factory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357" y="1464504"/>
            <a:ext cx="4308736" cy="2962617"/>
          </a:xfrm>
          <a:prstGeom prst="rect">
            <a:avLst/>
          </a:prstGeom>
          <a:effectLst>
            <a:outerShdw blurRad="330200" dist="254000" dir="5400000" algn="tl" rotWithShape="0">
              <a:srgbClr val="000000">
                <a:alpha val="43000"/>
              </a:srgbClr>
            </a:outerShdw>
          </a:effectLst>
        </p:spPr>
      </p:pic>
      <p:sp>
        <p:nvSpPr>
          <p:cNvPr id="25" name="Title 1"/>
          <p:cNvSpPr txBox="1">
            <a:spLocks/>
          </p:cNvSpPr>
          <p:nvPr/>
        </p:nvSpPr>
        <p:spPr bwMode="auto">
          <a:xfrm>
            <a:off x="5072347" y="1511394"/>
            <a:ext cx="5982079" cy="1909329"/>
          </a:xfrm>
          <a:prstGeom prst="rect">
            <a:avLst/>
          </a:prstGeom>
          <a:solidFill>
            <a:srgbClr val="000000">
              <a:alpha val="50196"/>
            </a:srgbClr>
          </a:solidFill>
          <a:ln w="28575">
            <a:gradFill>
              <a:gsLst>
                <a:gs pos="82634">
                  <a:srgbClr val="2ABBF2">
                    <a:alpha val="0"/>
                  </a:srgbClr>
                </a:gs>
                <a:gs pos="86800">
                  <a:schemeClr val="accent3"/>
                </a:gs>
                <a:gs pos="100000">
                  <a:schemeClr val="accent3"/>
                </a:gs>
                <a:gs pos="16134">
                  <a:srgbClr val="02AFEF">
                    <a:alpha val="0"/>
                  </a:srgbClr>
                </a:gs>
                <a:gs pos="0">
                  <a:schemeClr val="accent3"/>
                </a:gs>
                <a:gs pos="13000">
                  <a:schemeClr val="accent3"/>
                </a:gs>
              </a:gsLst>
              <a:lin ang="0" scaled="0"/>
            </a:gradFill>
            <a:miter lim="800000"/>
            <a:headEnd/>
            <a:tailEn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defRPr lang="en-US"/>
            </a:defPPr>
            <a:lvl1pPr algn="ctr" defTabSz="1170270" fontAlgn="base">
              <a:lnSpc>
                <a:spcPct val="70000"/>
              </a:lnSpc>
              <a:spcBef>
                <a:spcPct val="0"/>
              </a:spcBef>
              <a:spcAft>
                <a:spcPct val="0"/>
              </a:spcAft>
              <a:defRPr sz="2400" kern="0">
                <a:solidFill>
                  <a:prstClr val="white"/>
                </a:solidFill>
                <a:effectLst/>
                <a:latin typeface="+mj-lt"/>
                <a:ea typeface="Intel Clear Pro" panose="020B0804020202060201" pitchFamily="34" charset="0"/>
                <a:cs typeface="Intel Clear Pro" panose="020B0804020202060201" pitchFamily="34" charset="0"/>
              </a:defRPr>
            </a:lvl1pPr>
            <a:lvl2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2pPr>
            <a:lvl3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3pPr>
            <a:lvl4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4pPr>
            <a:lvl5pPr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5pPr>
            <a:lvl6pPr marL="250578"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6pPr>
            <a:lvl7pPr marL="501155"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7pPr>
            <a:lvl8pPr marL="751733"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8pPr>
            <a:lvl9pPr marL="1002311" algn="ctr" fontAlgn="base">
              <a:lnSpc>
                <a:spcPct val="90000"/>
              </a:lnSpc>
              <a:spcBef>
                <a:spcPct val="0"/>
              </a:spcBef>
              <a:spcAft>
                <a:spcPct val="0"/>
              </a:spcAft>
              <a:defRPr sz="1750">
                <a:effectLst>
                  <a:outerShdw blurRad="38100" dist="38100" dir="2700000" algn="tl">
                    <a:srgbClr val="000000"/>
                  </a:outerShdw>
                </a:effectLst>
                <a:latin typeface="Neo Sans Intel Medium" pitchFamily="34" charset="0"/>
                <a:cs typeface="Arial" charset="0"/>
              </a:defRPr>
            </a:lvl9pPr>
          </a:lstStyle>
          <a:p>
            <a:endParaRPr lang="en-US" dirty="0"/>
          </a:p>
        </p:txBody>
      </p:sp>
      <p:sp>
        <p:nvSpPr>
          <p:cNvPr id="26" name="Oval 25"/>
          <p:cNvSpPr/>
          <p:nvPr/>
        </p:nvSpPr>
        <p:spPr>
          <a:xfrm>
            <a:off x="6296474"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7" name="TextBox 36"/>
          <p:cNvSpPr txBox="1"/>
          <p:nvPr/>
        </p:nvSpPr>
        <p:spPr>
          <a:xfrm>
            <a:off x="7017782" y="2690894"/>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Security</a:t>
            </a:r>
          </a:p>
        </p:txBody>
      </p:sp>
      <p:sp>
        <p:nvSpPr>
          <p:cNvPr id="38" name="Oval 37"/>
          <p:cNvSpPr/>
          <p:nvPr/>
        </p:nvSpPr>
        <p:spPr>
          <a:xfrm>
            <a:off x="7253941" y="1831093"/>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39" name="Oval 38"/>
          <p:cNvSpPr/>
          <p:nvPr/>
        </p:nvSpPr>
        <p:spPr>
          <a:xfrm>
            <a:off x="5365567" y="182259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2" name="Oval 41"/>
          <p:cNvSpPr/>
          <p:nvPr/>
        </p:nvSpPr>
        <p:spPr>
          <a:xfrm>
            <a:off x="9129614"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3" name="Oval 42"/>
          <p:cNvSpPr/>
          <p:nvPr/>
        </p:nvSpPr>
        <p:spPr>
          <a:xfrm>
            <a:off x="8204411"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4" name="TextBox 43"/>
          <p:cNvSpPr txBox="1"/>
          <p:nvPr/>
        </p:nvSpPr>
        <p:spPr>
          <a:xfrm>
            <a:off x="6194979" y="268410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FUSA</a:t>
            </a:r>
          </a:p>
        </p:txBody>
      </p:sp>
      <p:sp>
        <p:nvSpPr>
          <p:cNvPr id="45" name="TextBox 44"/>
          <p:cNvSpPr txBox="1"/>
          <p:nvPr/>
        </p:nvSpPr>
        <p:spPr>
          <a:xfrm>
            <a:off x="8007086" y="2817057"/>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Artificial</a:t>
            </a:r>
          </a:p>
          <a:p>
            <a:pPr defTabSz="914377" fontAlgn="base">
              <a:spcBef>
                <a:spcPct val="0"/>
              </a:spcBef>
              <a:spcAft>
                <a:spcPct val="0"/>
              </a:spcAft>
            </a:pPr>
            <a:r>
              <a:rPr lang="en-US" sz="1600" dirty="0">
                <a:solidFill>
                  <a:prstClr val="white"/>
                </a:solidFill>
              </a:rPr>
              <a:t>Intelligence</a:t>
            </a:r>
          </a:p>
        </p:txBody>
      </p:sp>
      <p:sp>
        <p:nvSpPr>
          <p:cNvPr id="46" name="TextBox 45"/>
          <p:cNvSpPr txBox="1"/>
          <p:nvPr/>
        </p:nvSpPr>
        <p:spPr>
          <a:xfrm>
            <a:off x="8960895" y="2809930"/>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Machine Vision</a:t>
            </a:r>
          </a:p>
        </p:txBody>
      </p:sp>
      <p:sp>
        <p:nvSpPr>
          <p:cNvPr id="48" name="Oval 47"/>
          <p:cNvSpPr/>
          <p:nvPr/>
        </p:nvSpPr>
        <p:spPr>
          <a:xfrm>
            <a:off x="10065265" y="1853017"/>
            <a:ext cx="870212" cy="870212"/>
          </a:xfrm>
          <a:prstGeom prst="ellipse">
            <a:avLst/>
          </a:prstGeom>
          <a:solidFill>
            <a:schemeClr val="accent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endParaRPr>
          </a:p>
        </p:txBody>
      </p:sp>
      <p:sp>
        <p:nvSpPr>
          <p:cNvPr id="49" name="TextBox 48"/>
          <p:cNvSpPr txBox="1"/>
          <p:nvPr/>
        </p:nvSpPr>
        <p:spPr>
          <a:xfrm>
            <a:off x="9817139" y="2809931"/>
            <a:ext cx="134106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Real </a:t>
            </a:r>
          </a:p>
          <a:p>
            <a:pPr defTabSz="914377" fontAlgn="base">
              <a:spcBef>
                <a:spcPct val="0"/>
              </a:spcBef>
              <a:spcAft>
                <a:spcPct val="0"/>
              </a:spcAft>
            </a:pPr>
            <a:r>
              <a:rPr lang="en-US" sz="1600" dirty="0">
                <a:solidFill>
                  <a:prstClr val="white"/>
                </a:solidFill>
              </a:rPr>
              <a:t>Time</a:t>
            </a:r>
          </a:p>
        </p:txBody>
      </p:sp>
      <p:sp>
        <p:nvSpPr>
          <p:cNvPr id="20" name="TextBox 19"/>
          <p:cNvSpPr txBox="1"/>
          <p:nvPr/>
        </p:nvSpPr>
        <p:spPr>
          <a:xfrm>
            <a:off x="5008848" y="2684107"/>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Virtualization</a:t>
            </a:r>
          </a:p>
        </p:txBody>
      </p:sp>
      <p:sp>
        <p:nvSpPr>
          <p:cNvPr id="50" name="TextBox 49"/>
          <p:cNvSpPr txBox="1"/>
          <p:nvPr/>
        </p:nvSpPr>
        <p:spPr>
          <a:xfrm>
            <a:off x="1693604" y="5477718"/>
            <a:ext cx="1680241" cy="509839"/>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44" tIns="28573" rIns="57144" bIns="28573"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914377" fontAlgn="base">
              <a:spcBef>
                <a:spcPct val="0"/>
              </a:spcBef>
              <a:spcAft>
                <a:spcPct val="0"/>
              </a:spcAft>
            </a:pPr>
            <a:r>
              <a:rPr lang="en-US" sz="1600" dirty="0">
                <a:solidFill>
                  <a:prstClr val="white"/>
                </a:solidFill>
              </a:rPr>
              <a:t>Manufacturing</a:t>
            </a:r>
          </a:p>
          <a:p>
            <a:pPr defTabSz="914377" fontAlgn="base">
              <a:spcBef>
                <a:spcPct val="0"/>
              </a:spcBef>
              <a:spcAft>
                <a:spcPct val="0"/>
              </a:spcAft>
            </a:pPr>
            <a:r>
              <a:rPr lang="en-US" sz="1600" dirty="0">
                <a:solidFill>
                  <a:prstClr val="white"/>
                </a:solidFill>
              </a:rPr>
              <a:t>Machine</a:t>
            </a:r>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7630" y="1956522"/>
            <a:ext cx="785165" cy="797453"/>
          </a:xfrm>
          <a:prstGeom prst="rect">
            <a:avLst/>
          </a:prstGeom>
          <a:noFill/>
        </p:spPr>
      </p:pic>
      <p:sp>
        <p:nvSpPr>
          <p:cNvPr id="53" name="AutoShape 19"/>
          <p:cNvSpPr>
            <a:spLocks noChangeArrowheads="1"/>
          </p:cNvSpPr>
          <p:nvPr/>
        </p:nvSpPr>
        <p:spPr bwMode="auto">
          <a:xfrm rot="10800000" flipV="1">
            <a:off x="5308642" y="3074929"/>
            <a:ext cx="5439041" cy="1639432"/>
          </a:xfrm>
          <a:custGeom>
            <a:avLst/>
            <a:gdLst>
              <a:gd name="T0" fmla="*/ 2109539816 w 21600"/>
              <a:gd name="T1" fmla="*/ 279140885 h 21600"/>
              <a:gd name="T2" fmla="*/ 1262637392 w 21600"/>
              <a:gd name="T3" fmla="*/ 558281770 h 21600"/>
              <a:gd name="T4" fmla="*/ 415735075 w 21600"/>
              <a:gd name="T5" fmla="*/ 279140885 h 21600"/>
              <a:gd name="T6" fmla="*/ 1262637392 w 21600"/>
              <a:gd name="T7" fmla="*/ 0 h 21600"/>
              <a:gd name="T8" fmla="*/ 0 60000 65536"/>
              <a:gd name="T9" fmla="*/ 0 60000 65536"/>
              <a:gd name="T10" fmla="*/ 0 60000 65536"/>
              <a:gd name="T11" fmla="*/ 0 60000 65536"/>
              <a:gd name="T12" fmla="*/ 5356 w 21600"/>
              <a:gd name="T13" fmla="*/ 5356 h 21600"/>
              <a:gd name="T14" fmla="*/ 16244 w 21600"/>
              <a:gd name="T15" fmla="*/ 16244 h 21600"/>
            </a:gdLst>
            <a:ahLst/>
            <a:cxnLst>
              <a:cxn ang="T8">
                <a:pos x="T0" y="T1"/>
              </a:cxn>
              <a:cxn ang="T9">
                <a:pos x="T2" y="T3"/>
              </a:cxn>
              <a:cxn ang="T10">
                <a:pos x="T4" y="T5"/>
              </a:cxn>
              <a:cxn ang="T11">
                <a:pos x="T6" y="T7"/>
              </a:cxn>
            </a:cxnLst>
            <a:rect l="T12" t="T13" r="T14" b="T15"/>
            <a:pathLst>
              <a:path w="21600" h="21600">
                <a:moveTo>
                  <a:pt x="0" y="0"/>
                </a:moveTo>
                <a:lnTo>
                  <a:pt x="7111" y="21600"/>
                </a:lnTo>
                <a:lnTo>
                  <a:pt x="14489" y="21600"/>
                </a:lnTo>
                <a:lnTo>
                  <a:pt x="21600" y="0"/>
                </a:lnTo>
                <a:close/>
              </a:path>
            </a:pathLst>
          </a:custGeom>
          <a:gradFill rotWithShape="1">
            <a:gsLst>
              <a:gs pos="0">
                <a:srgbClr val="31506A">
                  <a:alpha val="0"/>
                </a:srgbClr>
              </a:gs>
              <a:gs pos="100000">
                <a:srgbClr val="6AADE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lIns="68268" tIns="34136" rIns="68268" bIns="34136" anchor="ctr"/>
          <a:lstStyle/>
          <a:p>
            <a:endParaRPr lang="en-US" sz="2400">
              <a:solidFill>
                <a:prstClr val="black"/>
              </a:solidFill>
            </a:endParaRPr>
          </a:p>
        </p:txBody>
      </p:sp>
      <p:pic>
        <p:nvPicPr>
          <p:cNvPr id="22" name="Picture 21" descr="box1.png"/>
          <p:cNvPicPr>
            <a:picLocks noChangeAspect="1"/>
          </p:cNvPicPr>
          <p:nvPr/>
        </p:nvPicPr>
        <p:blipFill>
          <a:blip r:embed="rId5" cstate="email">
            <a:extLst>
              <a:ext uri="{BEBA8EAE-BF5A-486C-A8C5-ECC9F3942E4B}">
                <a14:imgProps xmlns:a14="http://schemas.microsoft.com/office/drawing/2010/main">
                  <a14:imgLayer r:embed="rId6">
                    <a14:imgEffect>
                      <a14:sharpenSoften amount="59000"/>
                    </a14:imgEffect>
                    <a14:imgEffect>
                      <a14:colorTemperature colorTemp="5087"/>
                    </a14:imgEffect>
                    <a14:imgEffect>
                      <a14:saturation sat="61000"/>
                    </a14:imgEffect>
                    <a14:imgEffect>
                      <a14:brightnessContrast bright="-13000" contrast="-11000"/>
                    </a14:imgEffect>
                  </a14:imgLayer>
                </a14:imgProps>
              </a:ext>
              <a:ext uri="{28A0092B-C50C-407E-A947-70E740481C1C}">
                <a14:useLocalDpi xmlns:a14="http://schemas.microsoft.com/office/drawing/2010/main"/>
              </a:ext>
            </a:extLst>
          </a:blip>
          <a:stretch>
            <a:fillRect/>
          </a:stretch>
        </p:blipFill>
        <p:spPr>
          <a:xfrm>
            <a:off x="6044150" y="4274587"/>
            <a:ext cx="2119975" cy="99885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7590" y="1977257"/>
            <a:ext cx="534257" cy="587684"/>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25780" y="2000429"/>
            <a:ext cx="579929" cy="575385"/>
          </a:xfrm>
          <a:prstGeom prst="rect">
            <a:avLst/>
          </a:prstGeom>
          <a:noFill/>
        </p:spPr>
      </p:pic>
      <p:grpSp>
        <p:nvGrpSpPr>
          <p:cNvPr id="59" name="Group 58"/>
          <p:cNvGrpSpPr/>
          <p:nvPr/>
        </p:nvGrpSpPr>
        <p:grpSpPr>
          <a:xfrm>
            <a:off x="7369840" y="1971019"/>
            <a:ext cx="665856" cy="586925"/>
            <a:chOff x="4188216" y="3761164"/>
            <a:chExt cx="994074" cy="938522"/>
          </a:xfrm>
        </p:grpSpPr>
        <p:sp>
          <p:nvSpPr>
            <p:cNvPr id="58" name="Oval 57"/>
            <p:cNvSpPr/>
            <p:nvPr/>
          </p:nvSpPr>
          <p:spPr>
            <a:xfrm>
              <a:off x="4230129" y="3783776"/>
              <a:ext cx="906163" cy="88707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8216" y="3761164"/>
              <a:ext cx="994074" cy="938522"/>
            </a:xfrm>
            <a:prstGeom prst="rect">
              <a:avLst/>
            </a:prstGeom>
          </p:spPr>
        </p:pic>
      </p:grpSp>
      <p:pic>
        <p:nvPicPr>
          <p:cNvPr id="2048" name="Picture 20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4749" y="1873229"/>
            <a:ext cx="744404" cy="744404"/>
          </a:xfrm>
          <a:prstGeom prst="rect">
            <a:avLst/>
          </a:prstGeom>
        </p:spPr>
      </p:pic>
      <p:grpSp>
        <p:nvGrpSpPr>
          <p:cNvPr id="2049" name="Group 2048"/>
          <p:cNvGrpSpPr/>
          <p:nvPr/>
        </p:nvGrpSpPr>
        <p:grpSpPr>
          <a:xfrm>
            <a:off x="5484083" y="2000428"/>
            <a:ext cx="624437" cy="478307"/>
            <a:chOff x="6993684" y="3152647"/>
            <a:chExt cx="1207923" cy="885767"/>
          </a:xfrm>
        </p:grpSpPr>
        <p:sp>
          <p:nvSpPr>
            <p:cNvPr id="88" name="Freeform 362"/>
            <p:cNvSpPr>
              <a:spLocks/>
            </p:cNvSpPr>
            <p:nvPr/>
          </p:nvSpPr>
          <p:spPr bwMode="auto">
            <a:xfrm>
              <a:off x="6993684" y="3152647"/>
              <a:ext cx="1207923" cy="864296"/>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solidFill>
              <a:sysClr val="window" lastClr="FFFFFF"/>
            </a:solidFill>
            <a:ln w="12700">
              <a:noFill/>
              <a:round/>
              <a:headEnd/>
              <a:tailEnd/>
            </a:ln>
            <a:extLst/>
          </p:spPr>
          <p:txBody>
            <a:bodyPr vert="horz" wrap="square" lIns="91440" tIns="45720" rIns="91440" bIns="45720" numCol="1" anchor="t" anchorCtr="0" compatLnSpc="1">
              <a:prstTxWarp prst="textNoShape">
                <a:avLst/>
              </a:prstTxWarp>
            </a:bodyPr>
            <a:lstStyle/>
            <a:p>
              <a:pPr defTabSz="914377">
                <a:defRPr/>
              </a:pPr>
              <a:endParaRPr lang="en-US" sz="800" kern="0">
                <a:solidFill>
                  <a:prstClr val="white">
                    <a:lumMod val="65000"/>
                    <a:lumOff val="35000"/>
                  </a:prstClr>
                </a:solidFill>
              </a:endParaRPr>
            </a:p>
          </p:txBody>
        </p:sp>
        <p:sp>
          <p:nvSpPr>
            <p:cNvPr id="91" name="Freeform 363"/>
            <p:cNvSpPr>
              <a:spLocks noEditPoints="1"/>
            </p:cNvSpPr>
            <p:nvPr/>
          </p:nvSpPr>
          <p:spPr bwMode="auto">
            <a:xfrm>
              <a:off x="7430353" y="3490891"/>
              <a:ext cx="370622" cy="547523"/>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en-US" sz="1000" kern="0">
                <a:solidFill>
                  <a:prstClr val="white">
                    <a:lumMod val="65000"/>
                    <a:lumOff val="35000"/>
                  </a:prstClr>
                </a:solidFill>
              </a:endParaRPr>
            </a:p>
          </p:txBody>
        </p:sp>
      </p:grpSp>
      <p:pic>
        <p:nvPicPr>
          <p:cNvPr id="93" name="Picture 9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19885" y="3630869"/>
            <a:ext cx="584268" cy="576745"/>
          </a:xfrm>
          <a:prstGeom prst="rect">
            <a:avLst/>
          </a:prstGeom>
          <a:noFill/>
          <a:ln>
            <a:noFill/>
          </a:ln>
        </p:spPr>
      </p:pic>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24974" y="3622265"/>
            <a:ext cx="586529" cy="578979"/>
          </a:xfrm>
          <a:prstGeom prst="rect">
            <a:avLst/>
          </a:prstGeom>
          <a:noFill/>
          <a:ln>
            <a:noFill/>
          </a:ln>
        </p:spPr>
      </p:pic>
      <p:pic>
        <p:nvPicPr>
          <p:cNvPr id="95" name="Picture 9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42399" y="3622266"/>
            <a:ext cx="584268" cy="576745"/>
          </a:xfrm>
          <a:prstGeom prst="rect">
            <a:avLst/>
          </a:prstGeom>
          <a:noFill/>
          <a:ln>
            <a:noFill/>
          </a:ln>
        </p:spPr>
      </p:pic>
      <p:pic>
        <p:nvPicPr>
          <p:cNvPr id="96" name="Grafik 1"/>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8441717" y="3955565"/>
            <a:ext cx="1053211" cy="344688"/>
          </a:xfrm>
          <a:prstGeom prst="rect">
            <a:avLst/>
          </a:prstGeom>
        </p:spPr>
      </p:pic>
      <p:pic>
        <p:nvPicPr>
          <p:cNvPr id="97" name="Picture 96"/>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8416125" y="3642605"/>
            <a:ext cx="1053211" cy="236971"/>
          </a:xfrm>
          <a:prstGeom prst="rect">
            <a:avLst/>
          </a:prstGeom>
        </p:spPr>
      </p:pic>
      <p:pic>
        <p:nvPicPr>
          <p:cNvPr id="41" name="Picture 40"/>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992645" y="4513318"/>
            <a:ext cx="1325740" cy="751477"/>
          </a:xfrm>
          <a:prstGeom prst="rect">
            <a:avLst/>
          </a:prstGeom>
          <a:noFill/>
          <a:ln>
            <a:noFill/>
          </a:ln>
        </p:spPr>
      </p:pic>
      <p:sp>
        <p:nvSpPr>
          <p:cNvPr id="56" name="TextBox 55"/>
          <p:cNvSpPr txBox="1"/>
          <p:nvPr/>
        </p:nvSpPr>
        <p:spPr>
          <a:xfrm>
            <a:off x="6089094" y="5264795"/>
            <a:ext cx="3910732" cy="774004"/>
          </a:xfrm>
          <a:prstGeom prst="roundRect">
            <a:avLst>
              <a:gd name="adj" fmla="val 25484"/>
            </a:avLst>
          </a:prstGeom>
          <a:noFill/>
          <a:ln w="12700">
            <a:noFill/>
          </a:ln>
          <a:effectLst>
            <a:outerShdw blurRad="152400" dist="381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2" tIns="38097" rIns="76192" bIns="38097" numCol="1" spcCol="0" rtlCol="0" fromWordArt="0" anchor="ctr" anchorCtr="0" forceAA="0" compatLnSpc="1">
            <a:prstTxWarp prst="textNoShape">
              <a:avLst/>
            </a:prstTxWarp>
            <a:noAutofit/>
          </a:bodyPr>
          <a:lstStyle>
            <a:defPPr>
              <a:defRPr lang="en-US"/>
            </a:defPPr>
            <a:lvl1pPr algn="ctr">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defTabSz="1219139" fontAlgn="base">
              <a:spcBef>
                <a:spcPct val="0"/>
              </a:spcBef>
              <a:spcAft>
                <a:spcPct val="0"/>
              </a:spcAft>
            </a:pPr>
            <a:r>
              <a:rPr lang="en-US" sz="1600" dirty="0">
                <a:solidFill>
                  <a:prstClr val="white"/>
                </a:solidFill>
              </a:rPr>
              <a:t>Edge Server</a:t>
            </a:r>
          </a:p>
          <a:p>
            <a:pPr defTabSz="1219139" fontAlgn="base">
              <a:spcBef>
                <a:spcPct val="0"/>
              </a:spcBef>
              <a:spcAft>
                <a:spcPct val="0"/>
              </a:spcAft>
            </a:pPr>
            <a:r>
              <a:rPr lang="en-US" sz="1600" dirty="0">
                <a:solidFill>
                  <a:prstClr val="white"/>
                </a:solidFill>
              </a:rPr>
              <a:t>Multi-Function Controller</a:t>
            </a:r>
          </a:p>
          <a:p>
            <a:pPr defTabSz="1219139" fontAlgn="base">
              <a:spcBef>
                <a:spcPct val="0"/>
              </a:spcBef>
              <a:spcAft>
                <a:spcPct val="0"/>
              </a:spcAft>
            </a:pPr>
            <a:r>
              <a:rPr lang="en-US" sz="1600" dirty="0">
                <a:solidFill>
                  <a:prstClr val="white"/>
                </a:solidFill>
              </a:rPr>
              <a:t>Edge Gateway</a:t>
            </a:r>
          </a:p>
        </p:txBody>
      </p:sp>
    </p:spTree>
    <p:extLst>
      <p:ext uri="{BB962C8B-B14F-4D97-AF65-F5344CB8AC3E}">
        <p14:creationId xmlns:p14="http://schemas.microsoft.com/office/powerpoint/2010/main" val="6050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523220"/>
          </a:xfrm>
        </p:spPr>
        <p:txBody>
          <a:bodyPr/>
          <a:lstStyle/>
          <a:p>
            <a:r>
              <a:rPr lang="en-US" sz="4000" b="1" dirty="0">
                <a:solidFill>
                  <a:schemeClr val="accent3"/>
                </a:solidFill>
              </a:rPr>
              <a:t>Digital</a:t>
            </a:r>
            <a:r>
              <a:rPr lang="en-US" sz="4000" b="1" dirty="0">
                <a:solidFill>
                  <a:schemeClr val="tx1"/>
                </a:solidFill>
              </a:rPr>
              <a:t> Transformation and Workload Consolidation</a:t>
            </a:r>
            <a:endParaRPr lang="en-US" dirty="0"/>
          </a:p>
        </p:txBody>
      </p:sp>
      <p:sp>
        <p:nvSpPr>
          <p:cNvPr id="2" name="Text Placeholder 1"/>
          <p:cNvSpPr>
            <a:spLocks noGrp="1"/>
          </p:cNvSpPr>
          <p:nvPr>
            <p:ph type="body" sz="quarter" idx="13"/>
          </p:nvPr>
        </p:nvSpPr>
        <p:spPr/>
        <p:txBody>
          <a:bodyPr/>
          <a:lstStyle/>
          <a:p>
            <a:endParaRPr lang="en-US"/>
          </a:p>
        </p:txBody>
      </p:sp>
      <p:sp>
        <p:nvSpPr>
          <p:cNvPr id="4" name="Content Placeholder 3"/>
          <p:cNvSpPr>
            <a:spLocks noGrp="1"/>
          </p:cNvSpPr>
          <p:nvPr>
            <p:ph sz="quarter" idx="15"/>
          </p:nvPr>
        </p:nvSpPr>
        <p:spPr>
          <a:xfrm>
            <a:off x="471951" y="1515649"/>
            <a:ext cx="11248562" cy="4367626"/>
          </a:xfrm>
        </p:spPr>
        <p:txBody>
          <a:bodyPr/>
          <a:lstStyle/>
          <a:p>
            <a:r>
              <a:rPr lang="en-US" i="1" dirty="0"/>
              <a:t>Technology drives value in businesses in four ways: </a:t>
            </a:r>
            <a:r>
              <a:rPr lang="en-US" b="1" dirty="0"/>
              <a:t>enhanced connectivity, automation of manual tasks</a:t>
            </a:r>
            <a:r>
              <a:rPr lang="en-US" b="1" dirty="0" smtClean="0"/>
              <a:t>, improved </a:t>
            </a:r>
            <a:r>
              <a:rPr lang="en-US" b="1" dirty="0"/>
              <a:t>decision making, </a:t>
            </a:r>
            <a:r>
              <a:rPr lang="en-US" i="1" dirty="0"/>
              <a:t>and </a:t>
            </a:r>
            <a:r>
              <a:rPr lang="en-US" b="1" dirty="0"/>
              <a:t>product or service innovation</a:t>
            </a:r>
            <a:r>
              <a:rPr lang="en-US" i="1" dirty="0"/>
              <a:t>. Tools such as big-data analytics, apps</a:t>
            </a:r>
            <a:r>
              <a:rPr lang="en-US" i="1" dirty="0" smtClean="0"/>
              <a:t>, workﬂow </a:t>
            </a:r>
            <a:r>
              <a:rPr lang="en-US" i="1" dirty="0"/>
              <a:t>systems, and cloud platforms – all of which enable this value – are too often applied </a:t>
            </a:r>
            <a:r>
              <a:rPr lang="en-US" i="1" dirty="0" smtClean="0"/>
              <a:t>selectively by </a:t>
            </a:r>
            <a:r>
              <a:rPr lang="en-US" i="1" dirty="0"/>
              <a:t>businesses in narrow pockets of their organization. When used well, digital expands the </a:t>
            </a:r>
            <a:r>
              <a:rPr lang="en-US" i="1" dirty="0" smtClean="0"/>
              <a:t>improvements delivered </a:t>
            </a:r>
            <a:r>
              <a:rPr lang="en-US" i="1" dirty="0"/>
              <a:t>in one part of an organization across the whole value chain.</a:t>
            </a:r>
            <a:r>
              <a:rPr lang="en-US" dirty="0"/>
              <a:t> </a:t>
            </a:r>
            <a:endParaRPr lang="en-US" dirty="0" smtClean="0"/>
          </a:p>
          <a:p>
            <a:endParaRPr lang="en-US" dirty="0" smtClean="0"/>
          </a:p>
          <a:p>
            <a:r>
              <a:rPr lang="en-US" dirty="0" smtClean="0"/>
              <a:t>--</a:t>
            </a:r>
            <a:r>
              <a:rPr lang="en-US" dirty="0"/>
              <a:t>McKinsey &amp; Company’s article, </a:t>
            </a:r>
            <a:r>
              <a:rPr lang="en-US" i="1" dirty="0"/>
              <a:t>Finding Your Digital Sweet</a:t>
            </a:r>
            <a:br>
              <a:rPr lang="en-US" i="1" dirty="0"/>
            </a:br>
            <a:r>
              <a:rPr lang="en-US" i="1" dirty="0"/>
              <a:t>Spot,8 </a:t>
            </a:r>
            <a:r>
              <a:rPr lang="en-US" dirty="0"/>
              <a:t>authors ’Tunde </a:t>
            </a:r>
            <a:r>
              <a:rPr lang="en-US" dirty="0" err="1"/>
              <a:t>Olanrewaju</a:t>
            </a:r>
            <a:r>
              <a:rPr lang="en-US" dirty="0"/>
              <a:t> and Paul Willmott </a:t>
            </a:r>
            <a:br>
              <a:rPr lang="en-US" dirty="0"/>
            </a:br>
            <a:r>
              <a:rPr lang="en-US" dirty="0"/>
              <a:t/>
            </a:r>
            <a:br>
              <a:rPr lang="en-US" dirty="0"/>
            </a:br>
            <a:endParaRPr lang="en-US" dirty="0"/>
          </a:p>
        </p:txBody>
      </p:sp>
    </p:spTree>
    <p:extLst>
      <p:ext uri="{BB962C8B-B14F-4D97-AF65-F5344CB8AC3E}">
        <p14:creationId xmlns:p14="http://schemas.microsoft.com/office/powerpoint/2010/main" val="24389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51" y="304703"/>
            <a:ext cx="11248101" cy="609398"/>
          </a:xfrm>
        </p:spPr>
        <p:txBody>
          <a:bodyPr/>
          <a:lstStyle/>
          <a:p>
            <a:r>
              <a:rPr lang="en-US" sz="4800" dirty="0" smtClean="0">
                <a:solidFill>
                  <a:schemeClr val="accent3">
                    <a:alpha val="90000"/>
                  </a:schemeClr>
                </a:solidFill>
              </a:rPr>
              <a:t>Why</a:t>
            </a:r>
            <a:r>
              <a:rPr lang="en-US" sz="4800" dirty="0" smtClean="0"/>
              <a:t> Consolidate Computing Tasks?</a:t>
            </a:r>
            <a:endParaRPr lang="en-US" sz="4800" dirty="0"/>
          </a:p>
        </p:txBody>
      </p:sp>
      <p:sp>
        <p:nvSpPr>
          <p:cNvPr id="3" name="Text Placeholder 2"/>
          <p:cNvSpPr>
            <a:spLocks noGrp="1"/>
          </p:cNvSpPr>
          <p:nvPr>
            <p:ph type="body" sz="quarter" idx="13"/>
          </p:nvPr>
        </p:nvSpPr>
        <p:spPr/>
        <p:txBody>
          <a:bodyPr/>
          <a:lstStyle/>
          <a:p>
            <a:endParaRPr lang="en-US"/>
          </a:p>
        </p:txBody>
      </p:sp>
      <p:sp>
        <p:nvSpPr>
          <p:cNvPr id="48"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5</a:t>
            </a:r>
            <a:endParaRPr sz="1600" dirty="0"/>
          </a:p>
        </p:txBody>
      </p:sp>
      <p:sp>
        <p:nvSpPr>
          <p:cNvPr id="61" name="Rounded Rectangle 60"/>
          <p:cNvSpPr/>
          <p:nvPr/>
        </p:nvSpPr>
        <p:spPr>
          <a:xfrm>
            <a:off x="471950"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Business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2" name="Rounded Rectangle 61"/>
          <p:cNvSpPr/>
          <p:nvPr/>
        </p:nvSpPr>
        <p:spPr>
          <a:xfrm>
            <a:off x="6140883" y="1234377"/>
            <a:ext cx="5579167" cy="4762455"/>
          </a:xfrm>
          <a:prstGeom prst="roundRect">
            <a:avLst>
              <a:gd name="adj" fmla="val 1757"/>
            </a:avLst>
          </a:prstGeom>
          <a:solidFill>
            <a:schemeClr val="bg2">
              <a:alpha val="90000"/>
            </a:schemeClr>
          </a:solidFill>
          <a:ln>
            <a:solidFill>
              <a:srgbClr val="00AEEF"/>
            </a:solidFill>
          </a:ln>
        </p:spPr>
        <p:txBody>
          <a:bodyPr wrap="square" tIns="121920" bIns="121920">
            <a:noAutofit/>
          </a:bodyPr>
          <a:lstStyle/>
          <a:p>
            <a:pPr algn="ctr" defTabSz="1219170">
              <a:lnSpc>
                <a:spcPct val="70000"/>
              </a:lnSpc>
            </a:pPr>
            <a:r>
              <a:rPr lang="en-US" sz="4267" dirty="0">
                <a:solidFill>
                  <a:srgbClr val="00AEEF">
                    <a:lumMod val="40000"/>
                    <a:lumOff val="60000"/>
                  </a:srgbClr>
                </a:solidFill>
                <a:latin typeface="Intel Clear Pro"/>
                <a:ea typeface="Arial" panose="020B0604020202020204" pitchFamily="34" charset="-128"/>
                <a:cs typeface="Arial" panose="020B0604020202020204" pitchFamily="34" charset="-128"/>
              </a:rPr>
              <a:t>Customer Drivers</a:t>
            </a:r>
          </a:p>
          <a:p>
            <a:pPr algn="ctr" defTabSz="1219170">
              <a:lnSpc>
                <a:spcPct val="80000"/>
              </a:lnSpc>
              <a:defRPr/>
            </a:pPr>
            <a:endParaRPr lang="en-US" sz="4267" kern="0" dirty="0">
              <a:solidFill>
                <a:srgbClr val="00AEEF">
                  <a:lumMod val="40000"/>
                  <a:lumOff val="60000"/>
                </a:srgbClr>
              </a:solidFill>
              <a:latin typeface="Intel Clear Pro"/>
            </a:endParaRPr>
          </a:p>
        </p:txBody>
      </p:sp>
      <p:sp>
        <p:nvSpPr>
          <p:cNvPr id="63" name="Rectangle 62"/>
          <p:cNvSpPr/>
          <p:nvPr/>
        </p:nvSpPr>
        <p:spPr>
          <a:xfrm>
            <a:off x="1504662" y="1876179"/>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OPEX/CAPEX</a:t>
            </a:r>
          </a:p>
        </p:txBody>
      </p:sp>
      <p:sp>
        <p:nvSpPr>
          <p:cNvPr id="66" name="Rectangle 65"/>
          <p:cNvSpPr/>
          <p:nvPr/>
        </p:nvSpPr>
        <p:spPr>
          <a:xfrm>
            <a:off x="1504662"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Security Risk</a:t>
            </a:r>
          </a:p>
        </p:txBody>
      </p:sp>
      <p:sp>
        <p:nvSpPr>
          <p:cNvPr id="67" name="Rectangle 66"/>
          <p:cNvSpPr/>
          <p:nvPr/>
        </p:nvSpPr>
        <p:spPr>
          <a:xfrm>
            <a:off x="7173595" y="1876179"/>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Lower Downtime</a:t>
            </a:r>
          </a:p>
        </p:txBody>
      </p:sp>
      <p:sp>
        <p:nvSpPr>
          <p:cNvPr id="68" name="Rectangle 67"/>
          <p:cNvSpPr/>
          <p:nvPr/>
        </p:nvSpPr>
        <p:spPr>
          <a:xfrm>
            <a:off x="7173595" y="290723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Output/Yield</a:t>
            </a:r>
          </a:p>
        </p:txBody>
      </p:sp>
      <p:sp>
        <p:nvSpPr>
          <p:cNvPr id="69" name="Rectangle 68"/>
          <p:cNvSpPr/>
          <p:nvPr/>
        </p:nvSpPr>
        <p:spPr>
          <a:xfrm>
            <a:off x="7173595" y="3937103"/>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Interoperability for Best of Breed</a:t>
            </a:r>
          </a:p>
        </p:txBody>
      </p:sp>
      <p:sp>
        <p:nvSpPr>
          <p:cNvPr id="70" name="Rectangle 69"/>
          <p:cNvSpPr/>
          <p:nvPr/>
        </p:nvSpPr>
        <p:spPr>
          <a:xfrm>
            <a:off x="7173595" y="4966967"/>
            <a:ext cx="4546455" cy="1029864"/>
          </a:xfrm>
          <a:prstGeom prst="rect">
            <a:avLst/>
          </a:prstGeom>
        </p:spPr>
        <p:txBody>
          <a:bodyPr wrap="none" anchor="ctr" anchorCtr="0">
            <a:noAutofit/>
          </a:bodyPr>
          <a:lstStyle/>
          <a:p>
            <a:pPr defTabSz="914377" fontAlgn="base">
              <a:spcBef>
                <a:spcPct val="30000"/>
              </a:spcBef>
              <a:spcAft>
                <a:spcPct val="0"/>
              </a:spcAft>
              <a:buClr>
                <a:prstClr val="white"/>
              </a:buClr>
            </a:pPr>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Increased Flexibility/Portability</a:t>
            </a:r>
          </a:p>
        </p:txBody>
      </p:sp>
      <p:grpSp>
        <p:nvGrpSpPr>
          <p:cNvPr id="71" name="Group 70"/>
          <p:cNvGrpSpPr/>
          <p:nvPr/>
        </p:nvGrpSpPr>
        <p:grpSpPr>
          <a:xfrm>
            <a:off x="6284432" y="4034209"/>
            <a:ext cx="833264" cy="833264"/>
            <a:chOff x="4881782" y="2812561"/>
            <a:chExt cx="559013" cy="559013"/>
          </a:xfrm>
        </p:grpSpPr>
        <p:sp>
          <p:nvSpPr>
            <p:cNvPr id="72" name="Oval 71"/>
            <p:cNvSpPr/>
            <p:nvPr/>
          </p:nvSpPr>
          <p:spPr>
            <a:xfrm>
              <a:off x="4881782" y="2812561"/>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3" name="Picture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6901" y="2934432"/>
              <a:ext cx="310780" cy="310780"/>
            </a:xfrm>
            <a:prstGeom prst="rect">
              <a:avLst/>
            </a:prstGeom>
            <a:noFill/>
          </p:spPr>
        </p:pic>
      </p:grpSp>
      <p:grpSp>
        <p:nvGrpSpPr>
          <p:cNvPr id="74" name="Group 73"/>
          <p:cNvGrpSpPr/>
          <p:nvPr/>
        </p:nvGrpSpPr>
        <p:grpSpPr>
          <a:xfrm>
            <a:off x="6284432" y="1973285"/>
            <a:ext cx="833264" cy="833264"/>
            <a:chOff x="4881782" y="1462307"/>
            <a:chExt cx="559013" cy="559013"/>
          </a:xfrm>
        </p:grpSpPr>
        <p:sp>
          <p:nvSpPr>
            <p:cNvPr id="75" name="Oval 74"/>
            <p:cNvSpPr/>
            <p:nvPr/>
          </p:nvSpPr>
          <p:spPr>
            <a:xfrm>
              <a:off x="4881782" y="146230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4800" y="1522486"/>
              <a:ext cx="345041" cy="345041"/>
            </a:xfrm>
            <a:prstGeom prst="rect">
              <a:avLst/>
            </a:prstGeom>
            <a:noFill/>
          </p:spPr>
        </p:pic>
      </p:grpSp>
      <p:grpSp>
        <p:nvGrpSpPr>
          <p:cNvPr id="77" name="Group 76"/>
          <p:cNvGrpSpPr/>
          <p:nvPr/>
        </p:nvGrpSpPr>
        <p:grpSpPr>
          <a:xfrm>
            <a:off x="615499" y="3004344"/>
            <a:ext cx="833264" cy="833264"/>
            <a:chOff x="851430" y="2159737"/>
            <a:chExt cx="559013" cy="559013"/>
          </a:xfrm>
        </p:grpSpPr>
        <p:sp>
          <p:nvSpPr>
            <p:cNvPr id="78" name="Oval 77"/>
            <p:cNvSpPr/>
            <p:nvPr/>
          </p:nvSpPr>
          <p:spPr>
            <a:xfrm>
              <a:off x="851430" y="2159737"/>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814" y="2286944"/>
              <a:ext cx="284241" cy="321641"/>
            </a:xfrm>
            <a:prstGeom prst="rect">
              <a:avLst/>
            </a:prstGeom>
            <a:noFill/>
          </p:spPr>
        </p:pic>
      </p:grpSp>
      <p:grpSp>
        <p:nvGrpSpPr>
          <p:cNvPr id="80" name="Group 79"/>
          <p:cNvGrpSpPr/>
          <p:nvPr/>
        </p:nvGrpSpPr>
        <p:grpSpPr>
          <a:xfrm>
            <a:off x="6284432" y="3004344"/>
            <a:ext cx="833264" cy="833264"/>
            <a:chOff x="4881782" y="2137435"/>
            <a:chExt cx="559013" cy="559013"/>
          </a:xfrm>
        </p:grpSpPr>
        <p:sp>
          <p:nvSpPr>
            <p:cNvPr id="81" name="Oval 80"/>
            <p:cNvSpPr/>
            <p:nvPr/>
          </p:nvSpPr>
          <p:spPr>
            <a:xfrm>
              <a:off x="4881782" y="2137435"/>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2" name="Picture 8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7996" y="2256383"/>
              <a:ext cx="352786" cy="356888"/>
            </a:xfrm>
            <a:prstGeom prst="rect">
              <a:avLst/>
            </a:prstGeom>
            <a:noFill/>
          </p:spPr>
        </p:pic>
      </p:grpSp>
      <p:grpSp>
        <p:nvGrpSpPr>
          <p:cNvPr id="83" name="Group 82"/>
          <p:cNvGrpSpPr/>
          <p:nvPr/>
        </p:nvGrpSpPr>
        <p:grpSpPr>
          <a:xfrm>
            <a:off x="615499" y="1974479"/>
            <a:ext cx="833264" cy="833264"/>
            <a:chOff x="851430" y="1493738"/>
            <a:chExt cx="559013" cy="559013"/>
          </a:xfrm>
        </p:grpSpPr>
        <p:sp>
          <p:nvSpPr>
            <p:cNvPr id="84" name="Oval 83"/>
            <p:cNvSpPr/>
            <p:nvPr/>
          </p:nvSpPr>
          <p:spPr>
            <a:xfrm>
              <a:off x="851430" y="1493738"/>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5" name="Picture 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2075" y="1585671"/>
              <a:ext cx="377721" cy="373379"/>
            </a:xfrm>
            <a:prstGeom prst="rect">
              <a:avLst/>
            </a:prstGeom>
            <a:noFill/>
          </p:spPr>
        </p:pic>
      </p:grpSp>
      <p:grpSp>
        <p:nvGrpSpPr>
          <p:cNvPr id="86" name="Group 85"/>
          <p:cNvGrpSpPr/>
          <p:nvPr/>
        </p:nvGrpSpPr>
        <p:grpSpPr>
          <a:xfrm>
            <a:off x="6284432" y="5064073"/>
            <a:ext cx="833264" cy="833264"/>
            <a:chOff x="4881782" y="3487687"/>
            <a:chExt cx="559013" cy="559013"/>
          </a:xfrm>
        </p:grpSpPr>
        <p:sp>
          <p:nvSpPr>
            <p:cNvPr id="87" name="Oval 86"/>
            <p:cNvSpPr/>
            <p:nvPr/>
          </p:nvSpPr>
          <p:spPr>
            <a:xfrm>
              <a:off x="4881782" y="3487687"/>
              <a:ext cx="559013" cy="559013"/>
            </a:xfrm>
            <a:prstGeom prst="ellipse">
              <a:avLst/>
            </a:prstGeom>
            <a:solidFill>
              <a:srgbClr val="0071C5"/>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88" name="Picture 8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98112" y="3604017"/>
              <a:ext cx="326353" cy="326353"/>
            </a:xfrm>
            <a:prstGeom prst="rect">
              <a:avLst/>
            </a:prstGeom>
            <a:noFill/>
          </p:spPr>
        </p:pic>
      </p:grpSp>
      <p:grpSp>
        <p:nvGrpSpPr>
          <p:cNvPr id="89" name="Group 88"/>
          <p:cNvGrpSpPr/>
          <p:nvPr/>
        </p:nvGrpSpPr>
        <p:grpSpPr>
          <a:xfrm>
            <a:off x="615499" y="5065267"/>
            <a:ext cx="833264" cy="833264"/>
            <a:chOff x="851430" y="3509989"/>
            <a:chExt cx="559013" cy="559013"/>
          </a:xfrm>
        </p:grpSpPr>
        <p:sp>
          <p:nvSpPr>
            <p:cNvPr id="90" name="Oval 89"/>
            <p:cNvSpPr/>
            <p:nvPr/>
          </p:nvSpPr>
          <p:spPr>
            <a:xfrm>
              <a:off x="851430" y="3509989"/>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773" y="3611052"/>
              <a:ext cx="352786" cy="356888"/>
            </a:xfrm>
            <a:prstGeom prst="rect">
              <a:avLst/>
            </a:prstGeom>
            <a:noFill/>
          </p:spPr>
        </p:pic>
      </p:grpSp>
      <p:grpSp>
        <p:nvGrpSpPr>
          <p:cNvPr id="92" name="Group 91"/>
          <p:cNvGrpSpPr/>
          <p:nvPr/>
        </p:nvGrpSpPr>
        <p:grpSpPr>
          <a:xfrm>
            <a:off x="615499" y="4034209"/>
            <a:ext cx="833264" cy="833264"/>
            <a:chOff x="851430" y="2834863"/>
            <a:chExt cx="559013" cy="559013"/>
          </a:xfrm>
        </p:grpSpPr>
        <p:sp>
          <p:nvSpPr>
            <p:cNvPr id="93" name="Oval 92"/>
            <p:cNvSpPr/>
            <p:nvPr/>
          </p:nvSpPr>
          <p:spPr>
            <a:xfrm>
              <a:off x="851430" y="2834863"/>
              <a:ext cx="559013" cy="559013"/>
            </a:xfrm>
            <a:prstGeom prst="ellipse">
              <a:avLst/>
            </a:prstGeom>
            <a:solidFill>
              <a:srgbClr val="00AEEF"/>
            </a:solidFill>
            <a:ln w="26425" cap="flat" cmpd="sng" algn="ctr">
              <a:noFill/>
              <a:prstDash val="solid"/>
            </a:ln>
            <a:effectLst/>
          </p:spPr>
          <p:txBody>
            <a:bodyPr rtlCol="0" anchor="ctr"/>
            <a:lstStyle/>
            <a:p>
              <a:pPr algn="ctr" defTabSz="1219170">
                <a:defRPr/>
              </a:pPr>
              <a:endParaRPr lang="en-US" sz="2400" kern="0">
                <a:solidFill>
                  <a:prstClr val="white"/>
                </a:solidFill>
              </a:endParaRPr>
            </a:p>
          </p:txBody>
        </p:sp>
        <p:pic>
          <p:nvPicPr>
            <p:cNvPr id="94" name="Picture 9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838" y="2917301"/>
              <a:ext cx="345041" cy="345041"/>
            </a:xfrm>
            <a:prstGeom prst="rect">
              <a:avLst/>
            </a:prstGeom>
            <a:noFill/>
          </p:spPr>
        </p:pic>
      </p:grpSp>
      <p:sp>
        <p:nvSpPr>
          <p:cNvPr id="64" name="Rectangle 63"/>
          <p:cNvSpPr/>
          <p:nvPr/>
        </p:nvSpPr>
        <p:spPr>
          <a:xfrm>
            <a:off x="1504662" y="2906441"/>
            <a:ext cx="4546455" cy="1029864"/>
          </a:xfrm>
          <a:prstGeom prst="rect">
            <a:avLst/>
          </a:prstGeom>
        </p:spPr>
        <p:txBody>
          <a:bodyPr wrap="none" anchor="ctr" anchorCtr="0">
            <a:noAutofit/>
          </a:bodyPr>
          <a:lstStyle/>
          <a:p>
            <a:pPr defTabSz="1219170"/>
            <a:r>
              <a:rPr lang="en-US" sz="2133" dirty="0">
                <a:solidFill>
                  <a:srgbClr val="FFFFFF"/>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Faster Time to Revenue</a:t>
            </a:r>
          </a:p>
        </p:txBody>
      </p:sp>
      <p:sp>
        <p:nvSpPr>
          <p:cNvPr id="65" name="Rectangle 64"/>
          <p:cNvSpPr/>
          <p:nvPr/>
        </p:nvSpPr>
        <p:spPr>
          <a:xfrm>
            <a:off x="1504662" y="3936704"/>
            <a:ext cx="4546455" cy="1029864"/>
          </a:xfrm>
          <a:prstGeom prst="rect">
            <a:avLst/>
          </a:prstGeom>
        </p:spPr>
        <p:txBody>
          <a:bodyPr wrap="none" anchor="ctr" anchorCtr="0">
            <a:noAutofit/>
          </a:bodyPr>
          <a:lstStyle/>
          <a:p>
            <a:pPr defTabSz="1219170"/>
            <a:r>
              <a:rPr lang="en-US" sz="2133" dirty="0">
                <a:solidFill>
                  <a:prstClr val="white"/>
                </a:solidFill>
                <a:effectLst>
                  <a:outerShdw blurRad="38100" dist="38100" dir="2700000" algn="tl">
                    <a:srgbClr val="000000">
                      <a:alpha val="43137"/>
                    </a:srgbClr>
                  </a:outerShdw>
                </a:effectLst>
                <a:ea typeface="Arial" panose="020B0604020202020204" pitchFamily="34" charset="-128"/>
                <a:cs typeface="Arial" panose="020B0604020202020204" pitchFamily="34" charset="-128"/>
              </a:rPr>
              <a:t>Aging Workforce</a:t>
            </a:r>
          </a:p>
        </p:txBody>
      </p:sp>
      <p:grpSp>
        <p:nvGrpSpPr>
          <p:cNvPr id="15" name="Group 14"/>
          <p:cNvGrpSpPr/>
          <p:nvPr/>
        </p:nvGrpSpPr>
        <p:grpSpPr>
          <a:xfrm>
            <a:off x="471950" y="2906242"/>
            <a:ext cx="5579167" cy="2060527"/>
            <a:chOff x="353962" y="2302896"/>
            <a:chExt cx="4141673" cy="1545395"/>
          </a:xfrm>
        </p:grpSpPr>
        <p:cxnSp>
          <p:nvCxnSpPr>
            <p:cNvPr id="95" name="Straight Connector 9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6" name="Straight Connector 9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97" name="Straight Connector 9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grpSp>
        <p:nvGrpSpPr>
          <p:cNvPr id="104" name="Group 103"/>
          <p:cNvGrpSpPr/>
          <p:nvPr/>
        </p:nvGrpSpPr>
        <p:grpSpPr>
          <a:xfrm>
            <a:off x="6140884" y="2906242"/>
            <a:ext cx="5579168" cy="2060527"/>
            <a:chOff x="353962" y="2302896"/>
            <a:chExt cx="4141673" cy="1545395"/>
          </a:xfrm>
        </p:grpSpPr>
        <p:cxnSp>
          <p:nvCxnSpPr>
            <p:cNvPr id="105" name="Straight Connector 104"/>
            <p:cNvCxnSpPr/>
            <p:nvPr/>
          </p:nvCxnSpPr>
          <p:spPr>
            <a:xfrm>
              <a:off x="380030" y="2302896"/>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6" name="Straight Connector 105"/>
            <p:cNvCxnSpPr/>
            <p:nvPr/>
          </p:nvCxnSpPr>
          <p:spPr>
            <a:xfrm>
              <a:off x="380030" y="3075593"/>
              <a:ext cx="4089538"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cxnSp>
          <p:nvCxnSpPr>
            <p:cNvPr id="107" name="Straight Connector 106"/>
            <p:cNvCxnSpPr/>
            <p:nvPr/>
          </p:nvCxnSpPr>
          <p:spPr>
            <a:xfrm>
              <a:off x="353962" y="3848291"/>
              <a:ext cx="4141673" cy="0"/>
            </a:xfrm>
            <a:prstGeom prst="line">
              <a:avLst/>
            </a:prstGeom>
            <a:noFill/>
            <a:ln w="9525" cap="rnd" cmpd="sng" algn="ctr">
              <a:gradFill flip="none" rotWithShape="1">
                <a:gsLst>
                  <a:gs pos="0">
                    <a:srgbClr val="00AEEF">
                      <a:alpha val="0"/>
                    </a:srgbClr>
                  </a:gs>
                  <a:gs pos="50000">
                    <a:srgbClr val="00AEEF">
                      <a:alpha val="76000"/>
                    </a:srgbClr>
                  </a:gs>
                  <a:gs pos="100000">
                    <a:srgbClr val="00AEEF">
                      <a:alpha val="0"/>
                    </a:srgbClr>
                  </a:gs>
                </a:gsLst>
                <a:lin ang="0" scaled="1"/>
                <a:tileRect/>
              </a:gradFill>
              <a:prstDash val="solid"/>
            </a:ln>
            <a:effectLst/>
          </p:spPr>
        </p:cxnSp>
      </p:grpSp>
    </p:spTree>
    <p:extLst>
      <p:ext uri="{BB962C8B-B14F-4D97-AF65-F5344CB8AC3E}">
        <p14:creationId xmlns:p14="http://schemas.microsoft.com/office/powerpoint/2010/main" val="23587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chemeClr val="accent3">
                    <a:alpha val="90000"/>
                  </a:schemeClr>
                </a:solidFill>
              </a:rPr>
              <a:t>Industrial</a:t>
            </a:r>
            <a:r>
              <a:rPr lang="en-US" sz="4800" b="1" dirty="0"/>
              <a:t> Requirements </a:t>
            </a:r>
            <a:r>
              <a:rPr lang="en-US" sz="4800" b="1" dirty="0" smtClean="0"/>
              <a:t>Influencing </a:t>
            </a:r>
            <a:r>
              <a:rPr lang="en-US" sz="4800" b="1" dirty="0"/>
              <a:t>Workload </a:t>
            </a:r>
            <a:r>
              <a:rPr lang="en-US" sz="4800" b="1" i="0" kern="1200" spc="0" dirty="0" smtClean="0">
                <a:solidFill>
                  <a:schemeClr val="tx1">
                    <a:alpha val="90000"/>
                  </a:schemeClr>
                </a:solidFill>
                <a:effectLst/>
              </a:rPr>
              <a:t>Consolidation</a:t>
            </a:r>
            <a:r>
              <a:rPr lang="en-US" sz="4800" dirty="0" smtClean="0"/>
              <a:t> </a:t>
            </a:r>
            <a:r>
              <a:rPr lang="en-US" dirty="0" smtClean="0"/>
              <a:t/>
            </a:r>
            <a:br>
              <a:rPr lang="en-US" dirty="0" smtClean="0"/>
            </a:br>
            <a:endParaRPr lang="en-US" dirty="0"/>
          </a:p>
        </p:txBody>
      </p:sp>
      <p:sp>
        <p:nvSpPr>
          <p:cNvPr id="7" name="Text Placeholder 6"/>
          <p:cNvSpPr>
            <a:spLocks noGrp="1"/>
          </p:cNvSpPr>
          <p:nvPr>
            <p:ph type="body" sz="quarter" idx="13"/>
          </p:nvPr>
        </p:nvSpPr>
        <p:spPr/>
        <p:txBody>
          <a:bodyPr/>
          <a:lstStyle/>
          <a:p>
            <a:endParaRPr lang="en-US"/>
          </a:p>
        </p:txBody>
      </p:sp>
      <p:sp>
        <p:nvSpPr>
          <p:cNvPr id="4" name="Slide Number Placeholder 3"/>
          <p:cNvSpPr>
            <a:spLocks noGrp="1"/>
          </p:cNvSpPr>
          <p:nvPr>
            <p:ph type="sldNum" sz="quarter" idx="4294967295"/>
          </p:nvPr>
        </p:nvSpPr>
        <p:spPr>
          <a:xfrm>
            <a:off x="11797793" y="6553185"/>
            <a:ext cx="170987" cy="164148"/>
          </a:xfr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7</a:t>
            </a:fld>
            <a:endParaRPr lang="en-US" dirty="0"/>
          </a:p>
        </p:txBody>
      </p:sp>
      <p:sp>
        <p:nvSpPr>
          <p:cNvPr id="6" name="Content Placeholder 5"/>
          <p:cNvSpPr>
            <a:spLocks noGrp="1"/>
          </p:cNvSpPr>
          <p:nvPr>
            <p:ph sz="quarter" idx="15"/>
          </p:nvPr>
        </p:nvSpPr>
        <p:spPr/>
        <p:txBody>
          <a:bodyPr/>
          <a:lstStyle/>
          <a:p>
            <a:pPr marL="342900" indent="-342900">
              <a:buFont typeface="Arial" panose="020B0604020202020204" pitchFamily="34" charset="0"/>
              <a:buChar char="•"/>
            </a:pPr>
            <a:r>
              <a:rPr lang="en-US" dirty="0"/>
              <a:t>Worst Case Execution Time</a:t>
            </a:r>
          </a:p>
          <a:p>
            <a:pPr marL="342900" indent="-342900">
              <a:buFont typeface="Arial" panose="020B0604020202020204" pitchFamily="34" charset="0"/>
              <a:buChar char="•"/>
            </a:pPr>
            <a:r>
              <a:rPr lang="en-US" dirty="0"/>
              <a:t>Bandwidth Capability </a:t>
            </a:r>
          </a:p>
          <a:p>
            <a:pPr marL="342900" indent="-342900">
              <a:buFont typeface="Arial" panose="020B0604020202020204" pitchFamily="34" charset="0"/>
              <a:buChar char="•"/>
            </a:pPr>
            <a:r>
              <a:rPr lang="en-US" dirty="0"/>
              <a:t>Logical Isolation</a:t>
            </a:r>
          </a:p>
          <a:p>
            <a:pPr marL="342900" indent="-342900">
              <a:buFont typeface="Arial" panose="020B0604020202020204" pitchFamily="34" charset="0"/>
              <a:buChar char="•"/>
            </a:pPr>
            <a:r>
              <a:rPr lang="en-US" dirty="0"/>
              <a:t>Determinism </a:t>
            </a:r>
          </a:p>
          <a:p>
            <a:pPr marL="342900" indent="-342900">
              <a:buFont typeface="Arial" panose="020B0604020202020204" pitchFamily="34" charset="0"/>
              <a:buChar char="•"/>
            </a:pPr>
            <a:r>
              <a:rPr lang="en-US" dirty="0"/>
              <a:t>Platform </a:t>
            </a:r>
            <a:r>
              <a:rPr lang="en-US" dirty="0" smtClean="0"/>
              <a:t>Requirements</a:t>
            </a:r>
            <a:endParaRPr lang="en-US" dirty="0"/>
          </a:p>
        </p:txBody>
      </p:sp>
      <p:pic>
        <p:nvPicPr>
          <p:cNvPr id="2050" name="Picture 2" descr="Image result for industrial site:inte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668" y="1337625"/>
            <a:ext cx="6737384" cy="379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955366"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Separation kernels </a:t>
            </a:r>
            <a:br>
              <a:rPr kumimoji="1" lang="en-US" sz="1900" dirty="0">
                <a:solidFill>
                  <a:prstClr val="white"/>
                </a:solidFill>
              </a:rPr>
            </a:br>
            <a:r>
              <a:rPr kumimoji="1" lang="en-US" sz="1467" dirty="0">
                <a:solidFill>
                  <a:prstClr val="white"/>
                </a:solidFill>
              </a:rPr>
              <a:t>(</a:t>
            </a:r>
            <a:r>
              <a:rPr kumimoji="1" lang="en-US" sz="1467" dirty="0" err="1">
                <a:solidFill>
                  <a:prstClr val="white"/>
                </a:solidFill>
              </a:rPr>
              <a:t>e.g.VxWorks</a:t>
            </a:r>
            <a:r>
              <a:rPr kumimoji="1" lang="en-US" sz="1467" dirty="0">
                <a:solidFill>
                  <a:prstClr val="white"/>
                </a:solidFill>
              </a:rPr>
              <a:t> 653)</a:t>
            </a:r>
          </a:p>
        </p:txBody>
      </p:sp>
      <p:sp>
        <p:nvSpPr>
          <p:cNvPr id="31" name="Rectangle 30"/>
          <p:cNvSpPr/>
          <p:nvPr/>
        </p:nvSpPr>
        <p:spPr>
          <a:xfrm>
            <a:off x="3059593"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Real-Time Hypervisors </a:t>
            </a:r>
            <a:r>
              <a:rPr kumimoji="1" lang="en-US" sz="1467" dirty="0">
                <a:solidFill>
                  <a:prstClr val="white"/>
                </a:solidFill>
              </a:rPr>
              <a:t>(e.g. VxWorks HV, RTS, ACRN)</a:t>
            </a:r>
          </a:p>
        </p:txBody>
      </p:sp>
      <p:sp>
        <p:nvSpPr>
          <p:cNvPr id="32" name="Rectangle 31"/>
          <p:cNvSpPr/>
          <p:nvPr/>
        </p:nvSpPr>
        <p:spPr>
          <a:xfrm>
            <a:off x="516381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Linux Open Virtualization </a:t>
            </a:r>
            <a:r>
              <a:rPr kumimoji="1" lang="en-US" sz="1467" dirty="0">
                <a:solidFill>
                  <a:prstClr val="white"/>
                </a:solidFill>
              </a:rPr>
              <a:t>(e.g. KVM, </a:t>
            </a:r>
            <a:r>
              <a:rPr kumimoji="1" lang="en-US" sz="1467" dirty="0" err="1">
                <a:solidFill>
                  <a:prstClr val="white"/>
                </a:solidFill>
              </a:rPr>
              <a:t>bhyve</a:t>
            </a:r>
            <a:r>
              <a:rPr kumimoji="1" lang="en-US" sz="1467" dirty="0">
                <a:solidFill>
                  <a:prstClr val="white"/>
                </a:solidFill>
              </a:rPr>
              <a:t>)</a:t>
            </a:r>
          </a:p>
        </p:txBody>
      </p:sp>
      <p:sp>
        <p:nvSpPr>
          <p:cNvPr id="33" name="Rectangle 32"/>
          <p:cNvSpPr/>
          <p:nvPr/>
        </p:nvSpPr>
        <p:spPr>
          <a:xfrm>
            <a:off x="724459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Container Engines </a:t>
            </a:r>
            <a:br>
              <a:rPr kumimoji="1" lang="en-US" sz="1900" dirty="0">
                <a:solidFill>
                  <a:prstClr val="white"/>
                </a:solidFill>
              </a:rPr>
            </a:br>
            <a:r>
              <a:rPr kumimoji="1" lang="en-US" sz="1467" dirty="0">
                <a:solidFill>
                  <a:prstClr val="white"/>
                </a:solidFill>
              </a:rPr>
              <a:t>(e.g. Docker)</a:t>
            </a:r>
            <a:endParaRPr kumimoji="1" lang="en-US" sz="1867" dirty="0">
              <a:solidFill>
                <a:prstClr val="white"/>
              </a:solidFill>
            </a:endParaRPr>
          </a:p>
        </p:txBody>
      </p:sp>
      <p:sp>
        <p:nvSpPr>
          <p:cNvPr id="34" name="Rectangle 33"/>
          <p:cNvSpPr/>
          <p:nvPr/>
        </p:nvSpPr>
        <p:spPr>
          <a:xfrm>
            <a:off x="9325379" y="4504292"/>
            <a:ext cx="187575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Cloud-Like Infrastructure at the Edge</a:t>
            </a:r>
            <a:br>
              <a:rPr kumimoji="1" lang="en-US" sz="1900" dirty="0">
                <a:solidFill>
                  <a:prstClr val="white"/>
                </a:solidFill>
              </a:rPr>
            </a:br>
            <a:r>
              <a:rPr kumimoji="1" lang="en-US" sz="1467" dirty="0">
                <a:solidFill>
                  <a:prstClr val="white"/>
                </a:solidFill>
              </a:rPr>
              <a:t>(e.g. </a:t>
            </a:r>
            <a:r>
              <a:rPr kumimoji="1" lang="en-US" sz="1467" dirty="0" err="1">
                <a:solidFill>
                  <a:prstClr val="white"/>
                </a:solidFill>
              </a:rPr>
              <a:t>Openstack</a:t>
            </a:r>
            <a:r>
              <a:rPr kumimoji="1" lang="en-US" sz="1467" dirty="0">
                <a:solidFill>
                  <a:prstClr val="white"/>
                </a:solidFill>
              </a:rPr>
              <a:t>, Titanium Control, Azure Stack)</a:t>
            </a:r>
          </a:p>
        </p:txBody>
      </p:sp>
      <p:grpSp>
        <p:nvGrpSpPr>
          <p:cNvPr id="6" name="Group 5"/>
          <p:cNvGrpSpPr/>
          <p:nvPr/>
        </p:nvGrpSpPr>
        <p:grpSpPr>
          <a:xfrm>
            <a:off x="495300" y="902140"/>
            <a:ext cx="11101755" cy="3427081"/>
            <a:chOff x="371475" y="676605"/>
            <a:chExt cx="8326316" cy="2570311"/>
          </a:xfrm>
        </p:grpSpPr>
        <p:pic>
          <p:nvPicPr>
            <p:cNvPr id="15" name="Picture 14"/>
            <p:cNvPicPr>
              <a:picLocks noChangeAspect="1"/>
            </p:cNvPicPr>
            <p:nvPr/>
          </p:nvPicPr>
          <p:blipFill>
            <a:blip r:embed="rId3"/>
            <a:stretch>
              <a:fillRect/>
            </a:stretch>
          </p:blipFill>
          <p:spPr>
            <a:xfrm>
              <a:off x="716524" y="676606"/>
              <a:ext cx="1472760" cy="1896915"/>
            </a:xfrm>
            <a:prstGeom prst="rect">
              <a:avLst/>
            </a:prstGeom>
          </p:spPr>
        </p:pic>
        <p:pic>
          <p:nvPicPr>
            <p:cNvPr id="22" name="Picture 21"/>
            <p:cNvPicPr>
              <a:picLocks noChangeAspect="1"/>
            </p:cNvPicPr>
            <p:nvPr/>
          </p:nvPicPr>
          <p:blipFill>
            <a:blip r:embed="rId4"/>
            <a:stretch>
              <a:fillRect/>
            </a:stretch>
          </p:blipFill>
          <p:spPr>
            <a:xfrm>
              <a:off x="3605058" y="676606"/>
              <a:ext cx="1441988" cy="1886120"/>
            </a:xfrm>
            <a:prstGeom prst="rect">
              <a:avLst/>
            </a:prstGeom>
          </p:spPr>
        </p:pic>
        <p:pic>
          <p:nvPicPr>
            <p:cNvPr id="27" name="Picture 26"/>
            <p:cNvPicPr>
              <a:picLocks noChangeAspect="1"/>
            </p:cNvPicPr>
            <p:nvPr/>
          </p:nvPicPr>
          <p:blipFill>
            <a:blip r:embed="rId5"/>
            <a:stretch>
              <a:fillRect/>
            </a:stretch>
          </p:blipFill>
          <p:spPr>
            <a:xfrm>
              <a:off x="6462821" y="676605"/>
              <a:ext cx="1562358" cy="1899224"/>
            </a:xfrm>
            <a:prstGeom prst="rect">
              <a:avLst/>
            </a:prstGeom>
          </p:spPr>
        </p:pic>
        <p:grpSp>
          <p:nvGrpSpPr>
            <p:cNvPr id="7" name="Group 6"/>
            <p:cNvGrpSpPr/>
            <p:nvPr/>
          </p:nvGrpSpPr>
          <p:grpSpPr>
            <a:xfrm>
              <a:off x="371475" y="2572053"/>
              <a:ext cx="8326316" cy="674863"/>
              <a:chOff x="371475" y="2572053"/>
              <a:chExt cx="8326316" cy="674863"/>
            </a:xfrm>
          </p:grpSpPr>
          <p:grpSp>
            <p:nvGrpSpPr>
              <p:cNvPr id="5" name="Group 4"/>
              <p:cNvGrpSpPr/>
              <p:nvPr/>
            </p:nvGrpSpPr>
            <p:grpSpPr>
              <a:xfrm>
                <a:off x="371475" y="2572053"/>
                <a:ext cx="8326316" cy="674863"/>
                <a:chOff x="495299" y="2986385"/>
                <a:chExt cx="11101754" cy="899817"/>
              </a:xfrm>
              <a:effectLst>
                <a:glow rad="101600">
                  <a:schemeClr val="accent1">
                    <a:satMod val="175000"/>
                    <a:alpha val="40000"/>
                  </a:schemeClr>
                </a:glow>
              </a:effectLst>
            </p:grpSpPr>
            <p:grpSp>
              <p:nvGrpSpPr>
                <p:cNvPr id="29" name="Group 28"/>
                <p:cNvGrpSpPr/>
                <p:nvPr/>
              </p:nvGrpSpPr>
              <p:grpSpPr>
                <a:xfrm>
                  <a:off x="495299" y="2986385"/>
                  <a:ext cx="11101754" cy="899817"/>
                  <a:chOff x="495299" y="2986385"/>
                  <a:chExt cx="11101754" cy="899817"/>
                </a:xfrm>
              </p:grpSpPr>
              <p:sp>
                <p:nvSpPr>
                  <p:cNvPr id="3" name="Right Arrow 2"/>
                  <p:cNvSpPr/>
                  <p:nvPr/>
                </p:nvSpPr>
                <p:spPr>
                  <a:xfrm>
                    <a:off x="5169876" y="2986386"/>
                    <a:ext cx="6427177" cy="89981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r>
                      <a:rPr kumimoji="1" lang="en-US" sz="1900" dirty="0">
                        <a:solidFill>
                          <a:prstClr val="white"/>
                        </a:solidFill>
                      </a:rPr>
                      <a:t>					</a:t>
                    </a:r>
                    <a:endParaRPr kumimoji="1" lang="en-US" sz="1900" b="1" dirty="0">
                      <a:solidFill>
                        <a:prstClr val="white"/>
                      </a:solidFill>
                    </a:endParaRPr>
                  </a:p>
                </p:txBody>
              </p:sp>
              <p:sp>
                <p:nvSpPr>
                  <p:cNvPr id="4" name="Right Arrow 3"/>
                  <p:cNvSpPr/>
                  <p:nvPr/>
                </p:nvSpPr>
                <p:spPr>
                  <a:xfrm rot="10800000">
                    <a:off x="495299" y="2986385"/>
                    <a:ext cx="6427177" cy="89981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0"/>
                    <a:endParaRPr kumimoji="1" lang="en-US" sz="1900" dirty="0">
                      <a:solidFill>
                        <a:prstClr val="white"/>
                      </a:solidFill>
                    </a:endParaRPr>
                  </a:p>
                </p:txBody>
              </p:sp>
              <p:sp>
                <p:nvSpPr>
                  <p:cNvPr id="28" name="TextBox 27"/>
                  <p:cNvSpPr txBox="1"/>
                  <p:nvPr/>
                </p:nvSpPr>
                <p:spPr>
                  <a:xfrm>
                    <a:off x="955364" y="3243932"/>
                    <a:ext cx="1484702" cy="384721"/>
                  </a:xfrm>
                  <a:prstGeom prst="rect">
                    <a:avLst/>
                  </a:prstGeom>
                  <a:noFill/>
                </p:spPr>
                <p:txBody>
                  <a:bodyPr wrap="none" rtlCol="0">
                    <a:spAutoFit/>
                  </a:bodyPr>
                  <a:lstStyle/>
                  <a:p>
                    <a:pPr defTabSz="913810"/>
                    <a:r>
                      <a:rPr kumimoji="1" lang="en-US" sz="1900" b="1" dirty="0">
                        <a:solidFill>
                          <a:prstClr val="white"/>
                        </a:solidFill>
                      </a:rPr>
                      <a:t>ISOLATION</a:t>
                    </a:r>
                  </a:p>
                </p:txBody>
              </p:sp>
            </p:grpSp>
            <p:sp>
              <p:nvSpPr>
                <p:cNvPr id="2" name="TextBox 1"/>
                <p:cNvSpPr txBox="1"/>
                <p:nvPr/>
              </p:nvSpPr>
              <p:spPr>
                <a:xfrm>
                  <a:off x="3883611" y="3209826"/>
                  <a:ext cx="4403770" cy="461665"/>
                </a:xfrm>
                <a:prstGeom prst="rect">
                  <a:avLst/>
                </a:prstGeom>
                <a:noFill/>
              </p:spPr>
              <p:txBody>
                <a:bodyPr wrap="none" rtlCol="0">
                  <a:spAutoFit/>
                </a:bodyPr>
                <a:lstStyle/>
                <a:p>
                  <a:pPr defTabSz="913810"/>
                  <a:r>
                    <a:rPr kumimoji="1" lang="en-US" sz="2400" b="1" dirty="0">
                      <a:solidFill>
                        <a:prstClr val="white"/>
                      </a:solidFill>
                    </a:rPr>
                    <a:t>VIRTUALIZATION SPECTRUM</a:t>
                  </a:r>
                </a:p>
              </p:txBody>
            </p:sp>
          </p:grpSp>
          <p:sp>
            <p:nvSpPr>
              <p:cNvPr id="18" name="TextBox 17"/>
              <p:cNvSpPr txBox="1"/>
              <p:nvPr/>
            </p:nvSpPr>
            <p:spPr>
              <a:xfrm>
                <a:off x="6994034" y="2765213"/>
                <a:ext cx="1406819" cy="288541"/>
              </a:xfrm>
              <a:prstGeom prst="rect">
                <a:avLst/>
              </a:prstGeom>
              <a:noFill/>
            </p:spPr>
            <p:txBody>
              <a:bodyPr wrap="square" rtlCol="0">
                <a:spAutoFit/>
              </a:bodyPr>
              <a:lstStyle/>
              <a:p>
                <a:pPr defTabSz="913810"/>
                <a:r>
                  <a:rPr kumimoji="1" lang="en-US" sz="1900" b="1" dirty="0">
                    <a:solidFill>
                      <a:prstClr val="white"/>
                    </a:solidFill>
                  </a:rPr>
                  <a:t>SCALABILITY</a:t>
                </a:r>
              </a:p>
            </p:txBody>
          </p:sp>
        </p:grpSp>
      </p:grpSp>
      <p:sp>
        <p:nvSpPr>
          <p:cNvPr id="9" name="Title 8"/>
          <p:cNvSpPr>
            <a:spLocks noGrp="1"/>
          </p:cNvSpPr>
          <p:nvPr>
            <p:ph type="title"/>
          </p:nvPr>
        </p:nvSpPr>
        <p:spPr/>
        <p:txBody>
          <a:bodyPr/>
          <a:lstStyle/>
          <a:p>
            <a:pPr rtl="0" eaLnBrk="1" latinLnBrk="0" hangingPunct="1"/>
            <a:r>
              <a:rPr lang="en-US" sz="4800" dirty="0">
                <a:solidFill>
                  <a:schemeClr val="accent3"/>
                </a:solidFill>
                <a:latin typeface="Intel Clear Pro" panose="020B0804020202060201" pitchFamily="34" charset="0"/>
              </a:rPr>
              <a:t>Virtualization</a:t>
            </a:r>
            <a:r>
              <a:rPr lang="en-US" sz="4800" dirty="0">
                <a:solidFill>
                  <a:sysClr val="window" lastClr="FFFFFF"/>
                </a:solidFill>
                <a:latin typeface="Intel Clear Pro" panose="020B0804020202060201" pitchFamily="34" charset="0"/>
              </a:rPr>
              <a:t> is a key enabler for workload consolidation</a:t>
            </a: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Tree>
    <p:extLst>
      <p:ext uri="{BB962C8B-B14F-4D97-AF65-F5344CB8AC3E}">
        <p14:creationId xmlns:p14="http://schemas.microsoft.com/office/powerpoint/2010/main" val="13714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329543" y="1306281"/>
            <a:ext cx="229906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Industrial PaaS Offerings</a:t>
            </a:r>
          </a:p>
        </p:txBody>
      </p:sp>
      <p:sp>
        <p:nvSpPr>
          <p:cNvPr id="16" name="Rounded Rectangle 15"/>
          <p:cNvSpPr/>
          <p:nvPr/>
        </p:nvSpPr>
        <p:spPr>
          <a:xfrm>
            <a:off x="4702629" y="1306281"/>
            <a:ext cx="7010395" cy="109728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GE </a:t>
            </a:r>
            <a:r>
              <a:rPr lang="en-US" sz="1400" dirty="0" err="1" smtClean="0">
                <a:solidFill>
                  <a:schemeClr val="bg1"/>
                </a:solidFill>
              </a:rPr>
              <a:t>Predix</a:t>
            </a:r>
            <a:r>
              <a:rPr lang="en-US" sz="1400" dirty="0" smtClean="0">
                <a:solidFill>
                  <a:schemeClr val="bg1"/>
                </a:solidFill>
              </a:rPr>
              <a:t>*, Siemens </a:t>
            </a:r>
            <a:r>
              <a:rPr lang="en-US" sz="1400" dirty="0" err="1" smtClean="0">
                <a:solidFill>
                  <a:schemeClr val="bg1"/>
                </a:solidFill>
              </a:rPr>
              <a:t>MindSphere</a:t>
            </a:r>
            <a:r>
              <a:rPr lang="en-US" sz="1400" dirty="0" smtClean="0">
                <a:solidFill>
                  <a:schemeClr val="bg1"/>
                </a:solidFill>
              </a:rPr>
              <a:t>, Schneider </a:t>
            </a:r>
            <a:r>
              <a:rPr lang="en-US" sz="1400" dirty="0" err="1" smtClean="0">
                <a:solidFill>
                  <a:schemeClr val="bg1"/>
                </a:solidFill>
              </a:rPr>
              <a:t>ExoStruxure</a:t>
            </a:r>
            <a:r>
              <a:rPr lang="en-US" sz="1400" dirty="0" smtClean="0">
                <a:solidFill>
                  <a:schemeClr val="bg1"/>
                </a:solidFill>
              </a:rPr>
              <a:t>, Hitachi </a:t>
            </a:r>
            <a:r>
              <a:rPr lang="en-US" sz="1400" dirty="0" err="1" smtClean="0">
                <a:solidFill>
                  <a:schemeClr val="bg1"/>
                </a:solidFill>
              </a:rPr>
              <a:t>Lumada</a:t>
            </a:r>
            <a:r>
              <a:rPr lang="en-US" sz="1400" dirty="0" smtClean="0">
                <a:solidFill>
                  <a:schemeClr val="bg1"/>
                </a:solidFill>
              </a:rPr>
              <a:t>*</a:t>
            </a:r>
          </a:p>
        </p:txBody>
      </p:sp>
      <p:sp>
        <p:nvSpPr>
          <p:cNvPr id="11" name="Rectangle 10"/>
          <p:cNvSpPr/>
          <p:nvPr/>
        </p:nvSpPr>
        <p:spPr>
          <a:xfrm>
            <a:off x="1796143" y="414745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Hardware</a:t>
            </a:r>
          </a:p>
        </p:txBody>
      </p:sp>
      <p:sp>
        <p:nvSpPr>
          <p:cNvPr id="9" name="Title 8"/>
          <p:cNvSpPr>
            <a:spLocks noGrp="1"/>
          </p:cNvSpPr>
          <p:nvPr>
            <p:ph type="title"/>
          </p:nvPr>
        </p:nvSpPr>
        <p:spPr>
          <a:xfrm>
            <a:off x="471951" y="304703"/>
            <a:ext cx="11248101" cy="609398"/>
          </a:xfrm>
        </p:spPr>
        <p:txBody>
          <a:bodyPr/>
          <a:lstStyle/>
          <a:p>
            <a:pPr rtl="0" eaLnBrk="1" latinLnBrk="0" hangingPunct="1"/>
            <a:r>
              <a:rPr lang="en-US" sz="4800" dirty="0" smtClean="0">
                <a:solidFill>
                  <a:schemeClr val="accent3"/>
                </a:solidFill>
                <a:latin typeface="Intel Clear Pro" panose="020B0804020202060201" pitchFamily="34" charset="0"/>
              </a:rPr>
              <a:t>Virtualization </a:t>
            </a:r>
            <a:r>
              <a:rPr lang="en-US" sz="4800" dirty="0" smtClean="0">
                <a:solidFill>
                  <a:schemeClr val="tx1"/>
                </a:solidFill>
                <a:latin typeface="Intel Clear Pro" panose="020B0804020202060201" pitchFamily="34" charset="0"/>
              </a:rPr>
              <a:t>Intercept Points</a:t>
            </a:r>
            <a:endParaRPr lang="en-US" sz="4800" dirty="0">
              <a:solidFill>
                <a:schemeClr val="tx1"/>
              </a:solidFill>
              <a:latin typeface="Intel Clear Pro" panose="020B0804020202060201" pitchFamily="34" charset="0"/>
            </a:endParaRPr>
          </a:p>
        </p:txBody>
      </p:sp>
      <p:sp>
        <p:nvSpPr>
          <p:cNvPr id="13" name="Text Placeholder 12"/>
          <p:cNvSpPr>
            <a:spLocks noGrp="1"/>
          </p:cNvSpPr>
          <p:nvPr>
            <p:ph type="body" sz="quarter" idx="13"/>
          </p:nvPr>
        </p:nvSpPr>
        <p:spPr/>
        <p:txBody>
          <a:bodyPr/>
          <a:lstStyle/>
          <a:p>
            <a:endParaRPr lang="en-US"/>
          </a:p>
        </p:txBody>
      </p:sp>
      <p:sp>
        <p:nvSpPr>
          <p:cNvPr id="19" name="Slide Number Placeholder 3"/>
          <p:cNvSpPr>
            <a:spLocks noGrp="1"/>
          </p:cNvSpPr>
          <p:nvPr>
            <p:ph type="sldNum" sz="quarter" idx="4294967295"/>
          </p:nvPr>
        </p:nvSpPr>
        <p:spPr>
          <a:xfrm>
            <a:off x="11797793" y="6553185"/>
            <a:ext cx="170987" cy="164148"/>
          </a:xfrm>
          <a:prstGeom prst="rect">
            <a:avLst/>
          </a:prstGeom>
        </p:spPr>
        <p:txBody>
          <a:bodyPr/>
          <a:lstStyle/>
          <a:p>
            <a:pPr eaLnBrk="0" fontAlgn="base" hangingPunct="0">
              <a:spcBef>
                <a:spcPct val="50000"/>
              </a:spcBef>
              <a:spcAft>
                <a:spcPct val="0"/>
              </a:spcAft>
            </a:pPr>
            <a:r>
              <a:rPr lang="en-US" sz="1600" dirty="0"/>
              <a:t>8</a:t>
            </a:r>
            <a:endParaRPr sz="1600" dirty="0"/>
          </a:p>
        </p:txBody>
      </p:sp>
      <p:sp>
        <p:nvSpPr>
          <p:cNvPr id="8" name="Rounded Rectangle 7"/>
          <p:cNvSpPr/>
          <p:nvPr/>
        </p:nvSpPr>
        <p:spPr>
          <a:xfrm>
            <a:off x="2667000" y="496173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Silicon</a:t>
            </a:r>
          </a:p>
        </p:txBody>
      </p:sp>
      <p:sp>
        <p:nvSpPr>
          <p:cNvPr id="25" name="Rounded Rectangle 24"/>
          <p:cNvSpPr/>
          <p:nvPr/>
        </p:nvSpPr>
        <p:spPr>
          <a:xfrm>
            <a:off x="6177637" y="496173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Intel® Core™/Intel® Xeon® Processors</a:t>
            </a:r>
          </a:p>
        </p:txBody>
      </p:sp>
      <p:sp>
        <p:nvSpPr>
          <p:cNvPr id="26" name="Rounded Rectangle 25"/>
          <p:cNvSpPr/>
          <p:nvPr/>
        </p:nvSpPr>
        <p:spPr>
          <a:xfrm>
            <a:off x="2667000" y="433251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 Features and Accelerators</a:t>
            </a:r>
          </a:p>
        </p:txBody>
      </p:sp>
      <p:sp>
        <p:nvSpPr>
          <p:cNvPr id="35" name="Rounded Rectangle 34"/>
          <p:cNvSpPr/>
          <p:nvPr/>
        </p:nvSpPr>
        <p:spPr>
          <a:xfrm>
            <a:off x="6177637" y="433251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FPGA, Security, Graphics, Intel® </a:t>
            </a:r>
            <a:r>
              <a:rPr lang="en-US" sz="1600" dirty="0" err="1"/>
              <a:t>VTx</a:t>
            </a:r>
            <a:r>
              <a:rPr lang="en-US" sz="1600" dirty="0"/>
              <a:t>/d</a:t>
            </a:r>
          </a:p>
        </p:txBody>
      </p:sp>
      <p:sp>
        <p:nvSpPr>
          <p:cNvPr id="37" name="Rectangle 36"/>
          <p:cNvSpPr/>
          <p:nvPr/>
        </p:nvSpPr>
        <p:spPr>
          <a:xfrm>
            <a:off x="1796143" y="2477962"/>
            <a:ext cx="9923909" cy="1554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Software</a:t>
            </a:r>
          </a:p>
        </p:txBody>
      </p:sp>
      <p:sp>
        <p:nvSpPr>
          <p:cNvPr id="38" name="Rounded Rectangle 37"/>
          <p:cNvSpPr/>
          <p:nvPr/>
        </p:nvSpPr>
        <p:spPr>
          <a:xfrm>
            <a:off x="2667000" y="3292247"/>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 Virtualization, Accelerators</a:t>
            </a:r>
          </a:p>
        </p:txBody>
      </p:sp>
      <p:sp>
        <p:nvSpPr>
          <p:cNvPr id="39" name="Rounded Rectangle 38"/>
          <p:cNvSpPr/>
          <p:nvPr/>
        </p:nvSpPr>
        <p:spPr>
          <a:xfrm>
            <a:off x="6177637" y="3292247"/>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Titanium Control, Linux*/KVM, Docker, Azure Stack*, AWS </a:t>
            </a:r>
            <a:r>
              <a:rPr lang="en-US" sz="1600" dirty="0" err="1"/>
              <a:t>Greengrass</a:t>
            </a:r>
            <a:r>
              <a:rPr lang="en-US" sz="1600" dirty="0"/>
              <a:t>*</a:t>
            </a:r>
          </a:p>
        </p:txBody>
      </p:sp>
      <p:sp>
        <p:nvSpPr>
          <p:cNvPr id="40" name="Rounded Rectangle 39"/>
          <p:cNvSpPr/>
          <p:nvPr/>
        </p:nvSpPr>
        <p:spPr>
          <a:xfrm>
            <a:off x="2667000" y="2663022"/>
            <a:ext cx="3370705"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Orchestration Layer</a:t>
            </a:r>
          </a:p>
        </p:txBody>
      </p:sp>
      <p:sp>
        <p:nvSpPr>
          <p:cNvPr id="41" name="Rounded Rectangle 40"/>
          <p:cNvSpPr/>
          <p:nvPr/>
        </p:nvSpPr>
        <p:spPr>
          <a:xfrm>
            <a:off x="6177637" y="2663022"/>
            <a:ext cx="5444441" cy="56820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OpenStack Heat*, Docker/Kubernetes, </a:t>
            </a:r>
            <a:r>
              <a:rPr lang="en-US" sz="1600" dirty="0" err="1"/>
              <a:t>Appache</a:t>
            </a:r>
            <a:r>
              <a:rPr lang="en-US" sz="1600" dirty="0"/>
              <a:t> </a:t>
            </a:r>
            <a:r>
              <a:rPr lang="en-US" sz="1600" dirty="0" err="1"/>
              <a:t>Mesos</a:t>
            </a:r>
            <a:r>
              <a:rPr lang="en-US" sz="1600" dirty="0"/>
              <a:t>*</a:t>
            </a:r>
          </a:p>
        </p:txBody>
      </p:sp>
      <p:sp>
        <p:nvSpPr>
          <p:cNvPr id="12" name="Rounded Rectangle 11"/>
          <p:cNvSpPr/>
          <p:nvPr/>
        </p:nvSpPr>
        <p:spPr>
          <a:xfrm>
            <a:off x="6528144"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a:t>
            </a:r>
          </a:p>
        </p:txBody>
      </p:sp>
      <p:sp>
        <p:nvSpPr>
          <p:cNvPr id="42" name="Rounded Rectangle 41"/>
          <p:cNvSpPr/>
          <p:nvPr/>
        </p:nvSpPr>
        <p:spPr>
          <a:xfrm>
            <a:off x="4781384" y="1397721"/>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Virtual PLCs</a:t>
            </a:r>
          </a:p>
        </p:txBody>
      </p:sp>
      <p:sp>
        <p:nvSpPr>
          <p:cNvPr id="43" name="Rounded Rectangle 42"/>
          <p:cNvSpPr/>
          <p:nvPr/>
        </p:nvSpPr>
        <p:spPr>
          <a:xfrm>
            <a:off x="827490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HMI</a:t>
            </a:r>
          </a:p>
        </p:txBody>
      </p:sp>
      <p:sp>
        <p:nvSpPr>
          <p:cNvPr id="44" name="Rounded Rectangle 43"/>
          <p:cNvSpPr/>
          <p:nvPr/>
        </p:nvSpPr>
        <p:spPr>
          <a:xfrm>
            <a:off x="10021665" y="1397721"/>
            <a:ext cx="1627632" cy="59871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Legacy Apps</a:t>
            </a:r>
          </a:p>
        </p:txBody>
      </p:sp>
      <p:sp>
        <p:nvSpPr>
          <p:cNvPr id="45" name="Rounded Rectangle 44"/>
          <p:cNvSpPr/>
          <p:nvPr/>
        </p:nvSpPr>
        <p:spPr>
          <a:xfrm>
            <a:off x="2667000" y="1395324"/>
            <a:ext cx="1627632" cy="60350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Workloads</a:t>
            </a:r>
          </a:p>
        </p:txBody>
      </p:sp>
    </p:spTree>
    <p:extLst>
      <p:ext uri="{BB962C8B-B14F-4D97-AF65-F5344CB8AC3E}">
        <p14:creationId xmlns:p14="http://schemas.microsoft.com/office/powerpoint/2010/main" val="2796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15700</TotalTime>
  <Words>4887</Words>
  <Application>Microsoft Office PowerPoint</Application>
  <PresentationFormat>Widescreen</PresentationFormat>
  <Paragraphs>623</Paragraphs>
  <Slides>38</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ＭＳ Ｐゴシック</vt:lpstr>
      <vt:lpstr>Arial</vt:lpstr>
      <vt:lpstr>Calibri</vt:lpstr>
      <vt:lpstr>Intel Clear</vt:lpstr>
      <vt:lpstr>Intel Clear Light</vt:lpstr>
      <vt:lpstr>Intel Clear Pro</vt:lpstr>
      <vt:lpstr>PMingLiU</vt:lpstr>
      <vt:lpstr>Wingdings</vt:lpstr>
      <vt:lpstr>2_Intel 20150715</vt:lpstr>
      <vt:lpstr>Virtualization  and Real-Time Systems for  Work Load Consolidation</vt:lpstr>
      <vt:lpstr>IIOT Workshop Overview </vt:lpstr>
      <vt:lpstr>Workload Consolidation is a Key strategic focus</vt:lpstr>
      <vt:lpstr>WORKLOAD Consolidation for edge computing 6 Enabling Technology Pillars Powered by IA + Workload Accelerators </vt:lpstr>
      <vt:lpstr>Digital Transformation and Workload Consolidation</vt:lpstr>
      <vt:lpstr>Why Consolidate Computing Tasks?</vt:lpstr>
      <vt:lpstr>Industrial Requirements Influencing Workload Consolidation  </vt:lpstr>
      <vt:lpstr>Virtualization is a key enabler for workload consolidation</vt:lpstr>
      <vt:lpstr>Virtualization Intercept Points</vt:lpstr>
      <vt:lpstr>WHAT TO LOOK FOR: NEW product categories</vt:lpstr>
      <vt:lpstr>What is Intel® Virtualization Technology</vt:lpstr>
      <vt:lpstr>Quick Glance of Intel® Virtualization Technology</vt:lpstr>
      <vt:lpstr>Intel virtualization products and technologies</vt:lpstr>
      <vt:lpstr>Intel® Virtualization Technology Evolution</vt:lpstr>
      <vt:lpstr>Intel® VT-x Technology Overview </vt:lpstr>
      <vt:lpstr>Intel® VT for Directed I/O (Intel® VT-d) </vt:lpstr>
      <vt:lpstr>Intel® VT for Connectivity provides I/O Virtualization</vt:lpstr>
      <vt:lpstr>Intel Graphics virtualization</vt:lpstr>
      <vt:lpstr>Summary of Intel® Virtualization Technology</vt:lpstr>
      <vt:lpstr>Real-Time Systems</vt:lpstr>
      <vt:lpstr>Hard VS. Soft Real-Time Requirements</vt:lpstr>
      <vt:lpstr>Hypervisor Architecture</vt:lpstr>
      <vt:lpstr>Real-Time Hypervisors</vt:lpstr>
      <vt:lpstr>Virtualization VS Containerization</vt:lpstr>
      <vt:lpstr>Why Linux is Not A Real-Time OS</vt:lpstr>
      <vt:lpstr>Strategies for Soft Real-Time Linux</vt:lpstr>
      <vt:lpstr>INTERRUPT ABSTRACTION</vt:lpstr>
      <vt:lpstr>Virtual Machines vs. Containers</vt:lpstr>
      <vt:lpstr>IA FEATURES LEVERAGED BY TITANIUM CONTROL</vt:lpstr>
      <vt:lpstr>IA FEATURES LEVERAGED BY TITANIUM CONTROL #2</vt:lpstr>
      <vt:lpstr>IA FEATURES LEVERAGED BY TITANIUM CONTROL #3</vt:lpstr>
      <vt:lpstr>PowerPoint Presentation</vt:lpstr>
      <vt:lpstr>PowerPoint Presentation</vt:lpstr>
      <vt:lpstr>PowerPoint Presentation</vt:lpstr>
      <vt:lpstr>Installing RT-tests</vt:lpstr>
      <vt:lpstr>MEASURING LATENCY: CYCLICTEST</vt:lpstr>
      <vt:lpstr>Resources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Holmlund, Daniel W</dc:creator>
  <cp:keywords>CTPClassification=CTP_NT</cp:keywords>
  <cp:lastModifiedBy>Holmlund, Daniel W</cp:lastModifiedBy>
  <cp:revision>123</cp:revision>
  <dcterms:created xsi:type="dcterms:W3CDTF">2018-08-23T18:04:48Z</dcterms:created>
  <dcterms:modified xsi:type="dcterms:W3CDTF">2018-09-06T18:33:46Z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7e8bfd31-6696-4453-8a97-34ef7059f8d8</vt:lpwstr>
  </property>
  <property fmtid="{D5CDD505-2E9C-101B-9397-08002B2CF9AE}" pid="3" name="CTP_TimeStamp">
    <vt:lpwstr>2018-09-06 18:33:45Z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